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60" r:id="rId3"/>
    <p:sldId id="261" r:id="rId4"/>
    <p:sldId id="262" r:id="rId5"/>
    <p:sldId id="263" r:id="rId6"/>
    <p:sldId id="264" r:id="rId7"/>
    <p:sldId id="265" r:id="rId8"/>
    <p:sldId id="337" r:id="rId9"/>
    <p:sldId id="266" r:id="rId10"/>
    <p:sldId id="267" r:id="rId11"/>
    <p:sldId id="268" r:id="rId12"/>
    <p:sldId id="269" r:id="rId13"/>
    <p:sldId id="270" r:id="rId14"/>
    <p:sldId id="271" r:id="rId15"/>
    <p:sldId id="272" r:id="rId16"/>
    <p:sldId id="335" r:id="rId17"/>
    <p:sldId id="336" r:id="rId18"/>
    <p:sldId id="338" r:id="rId19"/>
  </p:sldIdLst>
  <p:sldSz cx="18288000" cy="10287000"/>
  <p:notesSz cx="6858000" cy="9144000"/>
  <p:embeddedFontLst>
    <p:embeddedFont>
      <p:font typeface="Bank Gothic Medium" panose="020B0604020202020204" charset="0"/>
      <p:regular r:id="rId21"/>
    </p:embeddedFont>
    <p:embeddedFont>
      <p:font typeface="Calibri" panose="020F0502020204030204" pitchFamily="34" charset="0"/>
      <p:regular r:id="rId22"/>
      <p:bold r:id="rId23"/>
      <p:italic r:id="rId24"/>
      <p:boldItalic r:id="rId25"/>
    </p:embeddedFont>
    <p:embeddedFont>
      <p:font typeface="Canva Sans Bold" panose="020B0604020202020204" charset="0"/>
      <p:regular r:id="rId26"/>
    </p:embeddedFont>
    <p:embeddedFont>
      <p:font typeface="HK Grotesk Bold" panose="020B0604020202020204" charset="0"/>
      <p:regular r:id="rId27"/>
    </p:embeddedFont>
    <p:embeddedFont>
      <p:font typeface="HK Grotesk Light" panose="020B0604020202020204" charset="0"/>
      <p:regular r:id="rId28"/>
    </p:embeddedFont>
    <p:embeddedFont>
      <p:font typeface="Neue Machina Ultra-Bold" panose="020B0604020202020204" charset="0"/>
      <p:regular r:id="rId29"/>
    </p:embeddedFont>
    <p:embeddedFont>
      <p:font typeface="Open Sans" panose="020B0606030504020204" pitchFamily="34" charset="0"/>
      <p:regular r:id="rId30"/>
      <p:bold r:id="rId31"/>
      <p:italic r:id="rId32"/>
      <p:boldItalic r:id="rId33"/>
    </p:embeddedFont>
    <p:embeddedFont>
      <p:font typeface="Open Sans Bold" panose="020B0806030504020204" charset="0"/>
      <p:regular r:id="rId34"/>
    </p:embeddedFont>
    <p:embeddedFont>
      <p:font typeface="Open Sauce Bold" panose="020B0604020202020204" charset="0"/>
      <p:regular r:id="rId35"/>
    </p:embeddedFont>
    <p:embeddedFont>
      <p:font typeface="Open Sauce Light" panose="020B0604020202020204" charset="0"/>
      <p:regular r:id="rId36"/>
    </p:embeddedFont>
    <p:embeddedFont>
      <p:font typeface="Poppins Bold" panose="020B0604020202020204" charset="0"/>
      <p:regular r:id="rId37"/>
    </p:embeddedFont>
    <p:embeddedFont>
      <p:font typeface="Poppins Medium" panose="00000600000000000000" pitchFamily="2" charset="0"/>
      <p:regular r:id="rId38"/>
      <p:italic r:id="rId39"/>
    </p:embeddedFont>
    <p:embeddedFont>
      <p:font typeface="Rubik" panose="020B0604020202020204" charset="-79"/>
      <p:regular r:id="rId40"/>
    </p:embeddedFont>
    <p:embeddedFont>
      <p:font typeface="Rubik Bold" panose="020B0604020202020204" charset="-79"/>
      <p:regular r:id="rId41"/>
    </p:embeddedFont>
    <p:embeddedFont>
      <p:font typeface="Sukar Heavy"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9" d="100"/>
          <a:sy n="49" d="100"/>
        </p:scale>
        <p:origin x="5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tableStyles" Target="tableStyles.xml"/><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05.03.2024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column yang tidak terpakai</a:t>
            </a:r>
          </a:p>
          <a:p>
            <a:r>
              <a:rPr lang="en-US"/>
              <a:t>satuan nilainya tidak merata</a:t>
            </a:r>
          </a:p>
          <a:p>
            <a:r>
              <a:rPr lang="en-US"/>
              <a:t>nilai yang hilang</a:t>
            </a:r>
          </a:p>
          <a:p>
            <a:r>
              <a:rPr lang="en-US"/>
              <a:t>data kebanyakan adalah pilihan</a:t>
            </a:r>
          </a:p>
          <a:p>
            <a:r>
              <a:rPr lang="en-US"/>
              <a:t>ada jumlah dan isian yang beragam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column yang tidak terpakai</a:t>
            </a:r>
          </a:p>
          <a:p>
            <a:r>
              <a:rPr lang="en-US"/>
              <a:t>satuan nilainya tidak merata</a:t>
            </a:r>
          </a:p>
          <a:p>
            <a:r>
              <a:rPr lang="en-US"/>
              <a:t>nilai yang hilang</a:t>
            </a:r>
          </a:p>
          <a:p>
            <a:r>
              <a:rPr lang="en-US"/>
              <a:t>data kebanyakan adalah pilihan</a:t>
            </a:r>
          </a:p>
          <a:p>
            <a:r>
              <a:rPr lang="en-US"/>
              <a:t>ada jumlah dan isian yang beragam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173434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Dalam kategori wisata alam, Maluku menonjol dengan pantainya yang mencapai 62, sedangkan pegunungan tinggi di Maluku Utara (40) dan Papua Pegunungan (20) menggambarkan kekayaan lanskap yang menakjubkan. Nusa Tenggara Timur menawarkan pesona alam yang lengkap dengan laut/danau, hutan, dan sungai yang berjumlah masing-masing 31, 23, dan 18. </a:t>
            </a:r>
          </a:p>
          <a:p>
            <a:endParaRPr lang="en-US"/>
          </a:p>
          <a:p>
            <a:r>
              <a:rPr lang="en-US"/>
              <a:t>Di sisi lain, wisata buatan seperti embung dan kolam pemandian umum menjadi daya tarik di NTT dengan jumlah 14 dan 7, sementara Maluku Utara menawarkan taman yang menyegarkan sebanyak 5. </a:t>
            </a:r>
          </a:p>
          <a:p>
            <a:endParaRPr lang="en-US"/>
          </a:p>
          <a:p>
            <a:r>
              <a:rPr lang="en-US"/>
              <a:t>Dalam aspek budaya, Nusa Tenggara Timur dan Maluku menjadi pionir dengan nilai tinggi dalam pelestarian budaya, sejarah, dan keagamaan (masing-masing 31 dan 22). Meskipun demikian, keberagaman kuliner terlihat di Maluku dengan nilai 10, dan Papua Pegunungan menawarkan pesona budaya yang kental meskipun dalam skala lebih kecil.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column yang tidak terpakai</a:t>
            </a:r>
          </a:p>
          <a:p>
            <a:r>
              <a:rPr lang="en-US"/>
              <a:t>satuan nilainya tidak merata</a:t>
            </a:r>
          </a:p>
          <a:p>
            <a:r>
              <a:rPr lang="en-US"/>
              <a:t>nilai yang hilang</a:t>
            </a:r>
          </a:p>
          <a:p>
            <a:r>
              <a:rPr lang="en-US"/>
              <a:t>data kebanyakan adalah pilihan</a:t>
            </a:r>
          </a:p>
          <a:p>
            <a:r>
              <a:rPr lang="en-US"/>
              <a:t>ada jumlah dan isian yang beragam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170339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47.jpe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47.jpe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50.sv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sv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sv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jp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image" Target="../media/image20.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6.sv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1.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303727"/>
            <a:chOff x="0" y="0"/>
            <a:chExt cx="24384000" cy="13738302"/>
          </a:xfrm>
        </p:grpSpPr>
        <p:sp>
          <p:nvSpPr>
            <p:cNvPr id="3" name="Freeform 3"/>
            <p:cNvSpPr/>
            <p:nvPr/>
          </p:nvSpPr>
          <p:spPr>
            <a:xfrm>
              <a:off x="0" y="0"/>
              <a:ext cx="24384000" cy="13738352"/>
            </a:xfrm>
            <a:custGeom>
              <a:avLst/>
              <a:gdLst/>
              <a:ahLst/>
              <a:cxnLst/>
              <a:rect l="l" t="t" r="r" b="b"/>
              <a:pathLst>
                <a:path w="24384000" h="13738352">
                  <a:moveTo>
                    <a:pt x="0" y="0"/>
                  </a:moveTo>
                  <a:lnTo>
                    <a:pt x="24384000" y="0"/>
                  </a:lnTo>
                  <a:lnTo>
                    <a:pt x="24384000" y="13738352"/>
                  </a:lnTo>
                  <a:lnTo>
                    <a:pt x="0" y="13738352"/>
                  </a:lnTo>
                  <a:lnTo>
                    <a:pt x="0" y="0"/>
                  </a:lnTo>
                  <a:close/>
                </a:path>
              </a:pathLst>
            </a:custGeom>
            <a:blipFill>
              <a:blip r:embed="rId2"/>
              <a:stretch>
                <a:fillRect t="-9163" b="-9162"/>
              </a:stretch>
            </a:blipFill>
          </p:spPr>
        </p:sp>
      </p:grpSp>
      <p:sp>
        <p:nvSpPr>
          <p:cNvPr id="4" name="Freeform 4"/>
          <p:cNvSpPr/>
          <p:nvPr/>
        </p:nvSpPr>
        <p:spPr>
          <a:xfrm>
            <a:off x="963430" y="6905492"/>
            <a:ext cx="8438352" cy="1879945"/>
          </a:xfrm>
          <a:custGeom>
            <a:avLst/>
            <a:gdLst/>
            <a:ahLst/>
            <a:cxnLst/>
            <a:rect l="l" t="t" r="r" b="b"/>
            <a:pathLst>
              <a:path w="8438352" h="1879945">
                <a:moveTo>
                  <a:pt x="0" y="0"/>
                </a:moveTo>
                <a:lnTo>
                  <a:pt x="8438352" y="0"/>
                </a:lnTo>
                <a:lnTo>
                  <a:pt x="8438352" y="1879944"/>
                </a:lnTo>
                <a:lnTo>
                  <a:pt x="0" y="18799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30373" y="853705"/>
            <a:ext cx="1460818" cy="1460818"/>
          </a:xfrm>
          <a:custGeom>
            <a:avLst/>
            <a:gdLst/>
            <a:ahLst/>
            <a:cxnLst/>
            <a:rect l="l" t="t" r="r" b="b"/>
            <a:pathLst>
              <a:path w="1460818" h="1460818">
                <a:moveTo>
                  <a:pt x="0" y="0"/>
                </a:moveTo>
                <a:lnTo>
                  <a:pt x="1460818" y="0"/>
                </a:lnTo>
                <a:lnTo>
                  <a:pt x="1460818" y="1460818"/>
                </a:lnTo>
                <a:lnTo>
                  <a:pt x="0" y="14608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30373" y="832874"/>
            <a:ext cx="1460818" cy="1481649"/>
            <a:chOff x="0" y="0"/>
            <a:chExt cx="1947757" cy="1975532"/>
          </a:xfrm>
        </p:grpSpPr>
        <p:sp>
          <p:nvSpPr>
            <p:cNvPr id="7" name="Freeform 7"/>
            <p:cNvSpPr/>
            <p:nvPr/>
          </p:nvSpPr>
          <p:spPr>
            <a:xfrm>
              <a:off x="0" y="0"/>
              <a:ext cx="1947799" cy="1975485"/>
            </a:xfrm>
            <a:custGeom>
              <a:avLst/>
              <a:gdLst/>
              <a:ahLst/>
              <a:cxnLst/>
              <a:rect l="l" t="t" r="r" b="b"/>
              <a:pathLst>
                <a:path w="1947799" h="1975485">
                  <a:moveTo>
                    <a:pt x="0" y="0"/>
                  </a:moveTo>
                  <a:lnTo>
                    <a:pt x="1947799" y="0"/>
                  </a:lnTo>
                  <a:lnTo>
                    <a:pt x="1947799" y="1975485"/>
                  </a:lnTo>
                  <a:lnTo>
                    <a:pt x="0" y="1975485"/>
                  </a:lnTo>
                  <a:lnTo>
                    <a:pt x="0" y="0"/>
                  </a:lnTo>
                  <a:close/>
                </a:path>
              </a:pathLst>
            </a:custGeom>
            <a:blipFill>
              <a:blip r:embed="rId7"/>
              <a:stretch>
                <a:fillRect l="-1798" r="-1796" b="-2"/>
              </a:stretch>
            </a:blipFill>
          </p:spPr>
        </p:sp>
      </p:grpSp>
      <p:grpSp>
        <p:nvGrpSpPr>
          <p:cNvPr id="8" name="Group 8"/>
          <p:cNvGrpSpPr/>
          <p:nvPr/>
        </p:nvGrpSpPr>
        <p:grpSpPr>
          <a:xfrm>
            <a:off x="3100402" y="1056557"/>
            <a:ext cx="4253689" cy="1055114"/>
            <a:chOff x="0" y="0"/>
            <a:chExt cx="5671585" cy="1406818"/>
          </a:xfrm>
        </p:grpSpPr>
        <p:sp>
          <p:nvSpPr>
            <p:cNvPr id="9" name="Freeform 9"/>
            <p:cNvSpPr/>
            <p:nvPr/>
          </p:nvSpPr>
          <p:spPr>
            <a:xfrm>
              <a:off x="0" y="0"/>
              <a:ext cx="5671566" cy="1406779"/>
            </a:xfrm>
            <a:custGeom>
              <a:avLst/>
              <a:gdLst/>
              <a:ahLst/>
              <a:cxnLst/>
              <a:rect l="l" t="t" r="r" b="b"/>
              <a:pathLst>
                <a:path w="5671566" h="1406779">
                  <a:moveTo>
                    <a:pt x="0" y="0"/>
                  </a:moveTo>
                  <a:lnTo>
                    <a:pt x="5671566" y="0"/>
                  </a:lnTo>
                  <a:lnTo>
                    <a:pt x="5671566" y="1406779"/>
                  </a:lnTo>
                  <a:lnTo>
                    <a:pt x="0" y="1406779"/>
                  </a:lnTo>
                  <a:lnTo>
                    <a:pt x="0" y="0"/>
                  </a:lnTo>
                  <a:close/>
                </a:path>
              </a:pathLst>
            </a:custGeom>
            <a:blipFill>
              <a:blip r:embed="rId8"/>
              <a:stretch>
                <a:fillRect b="-2"/>
              </a:stretch>
            </a:blipFill>
          </p:spPr>
        </p:sp>
      </p:grpSp>
      <p:sp>
        <p:nvSpPr>
          <p:cNvPr id="10" name="TextBox 10"/>
          <p:cNvSpPr txBox="1"/>
          <p:nvPr/>
        </p:nvSpPr>
        <p:spPr>
          <a:xfrm>
            <a:off x="1030373" y="3096199"/>
            <a:ext cx="8393747" cy="3400681"/>
          </a:xfrm>
          <a:prstGeom prst="rect">
            <a:avLst/>
          </a:prstGeom>
        </p:spPr>
        <p:txBody>
          <a:bodyPr lIns="0" tIns="0" rIns="0" bIns="0" rtlCol="0" anchor="t">
            <a:spAutoFit/>
          </a:bodyPr>
          <a:lstStyle/>
          <a:p>
            <a:pPr algn="l">
              <a:lnSpc>
                <a:spcPts val="8659"/>
              </a:lnSpc>
            </a:pPr>
            <a:r>
              <a:rPr lang="en-US" sz="8093">
                <a:solidFill>
                  <a:srgbClr val="FFFFFF"/>
                </a:solidFill>
                <a:latin typeface="Poppins Bold"/>
              </a:rPr>
              <a:t>Data Analysis Project </a:t>
            </a:r>
          </a:p>
          <a:p>
            <a:pPr algn="l">
              <a:lnSpc>
                <a:spcPts val="8659"/>
              </a:lnSpc>
            </a:pPr>
            <a:r>
              <a:rPr lang="en-US" sz="8093">
                <a:solidFill>
                  <a:srgbClr val="FFFFFF"/>
                </a:solidFill>
                <a:latin typeface="Poppins Bold"/>
              </a:rPr>
              <a:t>Report</a:t>
            </a:r>
          </a:p>
        </p:txBody>
      </p:sp>
      <p:sp>
        <p:nvSpPr>
          <p:cNvPr id="11" name="TextBox 11"/>
          <p:cNvSpPr txBox="1"/>
          <p:nvPr/>
        </p:nvSpPr>
        <p:spPr>
          <a:xfrm>
            <a:off x="1135148" y="7033045"/>
            <a:ext cx="7922786" cy="1541671"/>
          </a:xfrm>
          <a:prstGeom prst="rect">
            <a:avLst/>
          </a:prstGeom>
        </p:spPr>
        <p:txBody>
          <a:bodyPr lIns="0" tIns="0" rIns="0" bIns="0" rtlCol="0" anchor="t">
            <a:spAutoFit/>
          </a:bodyPr>
          <a:lstStyle/>
          <a:p>
            <a:pPr algn="l">
              <a:lnSpc>
                <a:spcPts val="4021"/>
              </a:lnSpc>
            </a:pPr>
            <a:r>
              <a:rPr lang="en-US" sz="3217" spc="182">
                <a:solidFill>
                  <a:srgbClr val="000000"/>
                </a:solidFill>
                <a:latin typeface="Poppins Medium"/>
              </a:rPr>
              <a:t>Kementerian Desa,Pembangunan Daerah Tertinggal dan Transmigrasi RI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grpSp>
        <p:nvGrpSpPr>
          <p:cNvPr id="3" name="Group 3"/>
          <p:cNvGrpSpPr/>
          <p:nvPr/>
        </p:nvGrpSpPr>
        <p:grpSpPr>
          <a:xfrm>
            <a:off x="401617" y="372551"/>
            <a:ext cx="640995" cy="2388481"/>
            <a:chOff x="0" y="0"/>
            <a:chExt cx="168822" cy="629065"/>
          </a:xfrm>
        </p:grpSpPr>
        <p:sp>
          <p:nvSpPr>
            <p:cNvPr id="4" name="Freeform 4"/>
            <p:cNvSpPr/>
            <p:nvPr/>
          </p:nvSpPr>
          <p:spPr>
            <a:xfrm>
              <a:off x="0" y="0"/>
              <a:ext cx="168822" cy="629065"/>
            </a:xfrm>
            <a:custGeom>
              <a:avLst/>
              <a:gdLst/>
              <a:ahLst/>
              <a:cxnLst/>
              <a:rect l="l" t="t" r="r" b="b"/>
              <a:pathLst>
                <a:path w="168822" h="629065">
                  <a:moveTo>
                    <a:pt x="0" y="0"/>
                  </a:moveTo>
                  <a:lnTo>
                    <a:pt x="168822" y="0"/>
                  </a:lnTo>
                  <a:lnTo>
                    <a:pt x="168822" y="629065"/>
                  </a:lnTo>
                  <a:lnTo>
                    <a:pt x="0" y="629065"/>
                  </a:lnTo>
                  <a:close/>
                </a:path>
              </a:pathLst>
            </a:custGeom>
            <a:solidFill>
              <a:srgbClr val="FFDE59"/>
            </a:solidFill>
          </p:spPr>
        </p:sp>
        <p:sp>
          <p:nvSpPr>
            <p:cNvPr id="5" name="TextBox 5"/>
            <p:cNvSpPr txBox="1"/>
            <p:nvPr/>
          </p:nvSpPr>
          <p:spPr>
            <a:xfrm>
              <a:off x="0" y="-47625"/>
              <a:ext cx="168822" cy="676690"/>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7823668" y="417042"/>
            <a:ext cx="10400066" cy="9452917"/>
          </a:xfrm>
          <a:custGeom>
            <a:avLst/>
            <a:gdLst/>
            <a:ahLst/>
            <a:cxnLst/>
            <a:rect l="l" t="t" r="r" b="b"/>
            <a:pathLst>
              <a:path w="10400066" h="9452917">
                <a:moveTo>
                  <a:pt x="0" y="0"/>
                </a:moveTo>
                <a:lnTo>
                  <a:pt x="10400066" y="0"/>
                </a:lnTo>
                <a:lnTo>
                  <a:pt x="10400066" y="9452916"/>
                </a:lnTo>
                <a:lnTo>
                  <a:pt x="0" y="9452916"/>
                </a:lnTo>
                <a:lnTo>
                  <a:pt x="0" y="0"/>
                </a:lnTo>
                <a:close/>
              </a:path>
            </a:pathLst>
          </a:custGeom>
          <a:blipFill>
            <a:blip r:embed="rId4"/>
            <a:stretch>
              <a:fillRect/>
            </a:stretch>
          </a:blipFill>
        </p:spPr>
      </p:sp>
      <p:sp>
        <p:nvSpPr>
          <p:cNvPr id="7" name="TextBox 7"/>
          <p:cNvSpPr txBox="1"/>
          <p:nvPr/>
        </p:nvSpPr>
        <p:spPr>
          <a:xfrm>
            <a:off x="1328362" y="533012"/>
            <a:ext cx="6209556" cy="1953259"/>
          </a:xfrm>
          <a:prstGeom prst="rect">
            <a:avLst/>
          </a:prstGeom>
        </p:spPr>
        <p:txBody>
          <a:bodyPr lIns="0" tIns="0" rIns="0" bIns="0" rtlCol="0" anchor="t">
            <a:spAutoFit/>
          </a:bodyPr>
          <a:lstStyle/>
          <a:p>
            <a:pPr>
              <a:lnSpc>
                <a:spcPts val="7840"/>
              </a:lnSpc>
              <a:spcBef>
                <a:spcPct val="0"/>
              </a:spcBef>
            </a:pPr>
            <a:r>
              <a:rPr lang="en-US" sz="5600">
                <a:solidFill>
                  <a:srgbClr val="FFDE59"/>
                </a:solidFill>
                <a:latin typeface="Open Sans Bold"/>
              </a:rPr>
              <a:t>Jumlah Pariwisata</a:t>
            </a:r>
          </a:p>
        </p:txBody>
      </p:sp>
      <p:sp>
        <p:nvSpPr>
          <p:cNvPr id="8" name="TextBox 8"/>
          <p:cNvSpPr txBox="1"/>
          <p:nvPr/>
        </p:nvSpPr>
        <p:spPr>
          <a:xfrm>
            <a:off x="401617" y="3136368"/>
            <a:ext cx="6847618" cy="6391592"/>
          </a:xfrm>
          <a:prstGeom prst="rect">
            <a:avLst/>
          </a:prstGeom>
        </p:spPr>
        <p:txBody>
          <a:bodyPr lIns="0" tIns="0" rIns="0" bIns="0" rtlCol="0" anchor="t">
            <a:spAutoFit/>
          </a:bodyPr>
          <a:lstStyle/>
          <a:p>
            <a:pPr>
              <a:lnSpc>
                <a:spcPts val="3657"/>
              </a:lnSpc>
            </a:pPr>
            <a:r>
              <a:rPr lang="en-US" sz="2612">
                <a:solidFill>
                  <a:srgbClr val="FFFFFF"/>
                </a:solidFill>
                <a:latin typeface="Open Sans"/>
              </a:rPr>
              <a:t>Dalam kategori wisata alam, Maluku menonjol dengan pantainya yang mencapai </a:t>
            </a:r>
            <a:r>
              <a:rPr lang="en-US" sz="2612">
                <a:solidFill>
                  <a:srgbClr val="FFBF00"/>
                </a:solidFill>
                <a:latin typeface="Open Sans"/>
              </a:rPr>
              <a:t>62</a:t>
            </a:r>
            <a:r>
              <a:rPr lang="en-US" sz="2612">
                <a:solidFill>
                  <a:srgbClr val="FFFFFF"/>
                </a:solidFill>
                <a:latin typeface="Open Sans"/>
              </a:rPr>
              <a:t>, sedangkan di Maluku Utara (</a:t>
            </a:r>
            <a:r>
              <a:rPr lang="en-US" sz="2612">
                <a:solidFill>
                  <a:srgbClr val="FFBF00"/>
                </a:solidFill>
                <a:latin typeface="Open Sans"/>
              </a:rPr>
              <a:t>40</a:t>
            </a:r>
            <a:r>
              <a:rPr lang="en-US" sz="2612">
                <a:solidFill>
                  <a:srgbClr val="FFFFFF"/>
                </a:solidFill>
                <a:latin typeface="Open Sans"/>
              </a:rPr>
              <a:t>) dan NTT yang mempunyai angka yang signifikan.</a:t>
            </a:r>
          </a:p>
          <a:p>
            <a:pPr>
              <a:lnSpc>
                <a:spcPts val="3657"/>
              </a:lnSpc>
            </a:pPr>
            <a:endParaRPr lang="en-US" sz="2612">
              <a:solidFill>
                <a:srgbClr val="FFFFFF"/>
              </a:solidFill>
              <a:latin typeface="Open Sans"/>
            </a:endParaRPr>
          </a:p>
          <a:p>
            <a:pPr>
              <a:lnSpc>
                <a:spcPts val="3657"/>
              </a:lnSpc>
            </a:pPr>
            <a:r>
              <a:rPr lang="en-US" sz="2612">
                <a:solidFill>
                  <a:srgbClr val="FFFFFF"/>
                </a:solidFill>
                <a:latin typeface="Open Sans"/>
              </a:rPr>
              <a:t>Di sisi lain, wisata buatan seperti embung dan kolam pemandian umum menjadi daya tarik di NTT dengan jumlah</a:t>
            </a:r>
            <a:r>
              <a:rPr lang="en-US" sz="2612">
                <a:solidFill>
                  <a:srgbClr val="FFBF00"/>
                </a:solidFill>
                <a:latin typeface="Open Sans"/>
              </a:rPr>
              <a:t> 14 dan 7.</a:t>
            </a:r>
          </a:p>
          <a:p>
            <a:pPr>
              <a:lnSpc>
                <a:spcPts val="3657"/>
              </a:lnSpc>
            </a:pPr>
            <a:endParaRPr lang="en-US" sz="2612">
              <a:solidFill>
                <a:srgbClr val="FFBF00"/>
              </a:solidFill>
              <a:latin typeface="Open Sans"/>
            </a:endParaRPr>
          </a:p>
          <a:p>
            <a:pPr>
              <a:lnSpc>
                <a:spcPts val="3657"/>
              </a:lnSpc>
              <a:spcBef>
                <a:spcPct val="0"/>
              </a:spcBef>
            </a:pPr>
            <a:r>
              <a:rPr lang="en-US" sz="2612">
                <a:solidFill>
                  <a:srgbClr val="FFFFFF"/>
                </a:solidFill>
                <a:latin typeface="Open Sans"/>
              </a:rPr>
              <a:t>Dalam aspek budaya, Nusa Tenggara Timur dan Maluku menjadi pionir dengan nilai tinggi dalam pelestarian budaya, sejarah, dan keagamaan (masing-masing </a:t>
            </a:r>
            <a:r>
              <a:rPr lang="en-US" sz="2612">
                <a:solidFill>
                  <a:srgbClr val="FFBF00"/>
                </a:solidFill>
                <a:latin typeface="Open Sans"/>
              </a:rPr>
              <a:t>31 dan 22</a:t>
            </a:r>
            <a:r>
              <a:rPr lang="en-US" sz="2612">
                <a:solidFill>
                  <a:srgbClr val="FFFFFF"/>
                </a:solidFill>
                <a:latin typeface="Open Sans"/>
              </a:rPr>
              <a:t>) dan papua barat unggul di seni dan tradisi.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401617" y="372551"/>
            <a:ext cx="639151" cy="2938003"/>
            <a:chOff x="0" y="0"/>
            <a:chExt cx="168336" cy="773795"/>
          </a:xfrm>
        </p:grpSpPr>
        <p:sp>
          <p:nvSpPr>
            <p:cNvPr id="4" name="Freeform 4"/>
            <p:cNvSpPr/>
            <p:nvPr/>
          </p:nvSpPr>
          <p:spPr>
            <a:xfrm>
              <a:off x="0" y="0"/>
              <a:ext cx="168336" cy="773795"/>
            </a:xfrm>
            <a:custGeom>
              <a:avLst/>
              <a:gdLst/>
              <a:ahLst/>
              <a:cxnLst/>
              <a:rect l="l" t="t" r="r" b="b"/>
              <a:pathLst>
                <a:path w="168336" h="773795">
                  <a:moveTo>
                    <a:pt x="0" y="0"/>
                  </a:moveTo>
                  <a:lnTo>
                    <a:pt x="168336" y="0"/>
                  </a:lnTo>
                  <a:lnTo>
                    <a:pt x="168336" y="773795"/>
                  </a:lnTo>
                  <a:lnTo>
                    <a:pt x="0" y="773795"/>
                  </a:lnTo>
                  <a:close/>
                </a:path>
              </a:pathLst>
            </a:custGeom>
            <a:solidFill>
              <a:srgbClr val="FFDE59"/>
            </a:solidFill>
          </p:spPr>
        </p:sp>
        <p:sp>
          <p:nvSpPr>
            <p:cNvPr id="5" name="TextBox 5"/>
            <p:cNvSpPr txBox="1"/>
            <p:nvPr/>
          </p:nvSpPr>
          <p:spPr>
            <a:xfrm>
              <a:off x="0" y="-47625"/>
              <a:ext cx="168336" cy="821420"/>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401617" y="3821148"/>
            <a:ext cx="11180811" cy="5437152"/>
          </a:xfrm>
          <a:custGeom>
            <a:avLst/>
            <a:gdLst/>
            <a:ahLst/>
            <a:cxnLst/>
            <a:rect l="l" t="t" r="r" b="b"/>
            <a:pathLst>
              <a:path w="11180811" h="5437152">
                <a:moveTo>
                  <a:pt x="0" y="0"/>
                </a:moveTo>
                <a:lnTo>
                  <a:pt x="11180811" y="0"/>
                </a:lnTo>
                <a:lnTo>
                  <a:pt x="11180811" y="5437152"/>
                </a:lnTo>
                <a:lnTo>
                  <a:pt x="0" y="5437152"/>
                </a:lnTo>
                <a:lnTo>
                  <a:pt x="0" y="0"/>
                </a:lnTo>
                <a:close/>
              </a:path>
            </a:pathLst>
          </a:custGeom>
          <a:blipFill>
            <a:blip r:embed="rId3"/>
            <a:stretch>
              <a:fillRect/>
            </a:stretch>
          </a:blipFill>
        </p:spPr>
      </p:sp>
      <p:sp>
        <p:nvSpPr>
          <p:cNvPr id="7" name="TextBox 7"/>
          <p:cNvSpPr txBox="1"/>
          <p:nvPr/>
        </p:nvSpPr>
        <p:spPr>
          <a:xfrm>
            <a:off x="1328362" y="807773"/>
            <a:ext cx="7537907" cy="1953259"/>
          </a:xfrm>
          <a:prstGeom prst="rect">
            <a:avLst/>
          </a:prstGeom>
        </p:spPr>
        <p:txBody>
          <a:bodyPr lIns="0" tIns="0" rIns="0" bIns="0" rtlCol="0" anchor="t">
            <a:spAutoFit/>
          </a:bodyPr>
          <a:lstStyle/>
          <a:p>
            <a:pPr>
              <a:lnSpc>
                <a:spcPts val="7840"/>
              </a:lnSpc>
              <a:spcBef>
                <a:spcPct val="0"/>
              </a:spcBef>
            </a:pPr>
            <a:r>
              <a:rPr lang="en-US" sz="5600">
                <a:solidFill>
                  <a:srgbClr val="FFDE59"/>
                </a:solidFill>
                <a:latin typeface="Open Sans Bold"/>
              </a:rPr>
              <a:t>Total Desa Penghasil SDA</a:t>
            </a:r>
          </a:p>
        </p:txBody>
      </p:sp>
      <p:sp>
        <p:nvSpPr>
          <p:cNvPr id="8" name="TextBox 8"/>
          <p:cNvSpPr txBox="1"/>
          <p:nvPr/>
        </p:nvSpPr>
        <p:spPr>
          <a:xfrm>
            <a:off x="11868178" y="3483628"/>
            <a:ext cx="6419822" cy="6055042"/>
          </a:xfrm>
          <a:prstGeom prst="rect">
            <a:avLst/>
          </a:prstGeom>
        </p:spPr>
        <p:txBody>
          <a:bodyPr lIns="0" tIns="0" rIns="0" bIns="0" rtlCol="0" anchor="t">
            <a:spAutoFit/>
          </a:bodyPr>
          <a:lstStyle/>
          <a:p>
            <a:pPr>
              <a:lnSpc>
                <a:spcPts val="4357"/>
              </a:lnSpc>
              <a:spcBef>
                <a:spcPct val="0"/>
              </a:spcBef>
            </a:pPr>
            <a:r>
              <a:rPr lang="en-US" sz="3112">
                <a:solidFill>
                  <a:srgbClr val="FFFFFF"/>
                </a:solidFill>
                <a:latin typeface="Open Sans"/>
              </a:rPr>
              <a:t>Maluku Utara menonjol sebagai produsen ikan, sementara Maluku menampilkan keberagaman yang kuat dengan produksi kelapa sawit, kakao, dan ikan yang signifikan. Papau Tengah dan Papua Pegunungan terfokus pada produksi kopi, dibanding produksi lainnya/ Sementara Nusa Tenggara Timur menonjolkan produksi kopi dan coklat.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401617" y="372551"/>
            <a:ext cx="639151" cy="2938003"/>
            <a:chOff x="0" y="0"/>
            <a:chExt cx="168336" cy="773795"/>
          </a:xfrm>
        </p:grpSpPr>
        <p:sp>
          <p:nvSpPr>
            <p:cNvPr id="4" name="Freeform 4"/>
            <p:cNvSpPr/>
            <p:nvPr/>
          </p:nvSpPr>
          <p:spPr>
            <a:xfrm>
              <a:off x="0" y="0"/>
              <a:ext cx="168336" cy="773795"/>
            </a:xfrm>
            <a:custGeom>
              <a:avLst/>
              <a:gdLst/>
              <a:ahLst/>
              <a:cxnLst/>
              <a:rect l="l" t="t" r="r" b="b"/>
              <a:pathLst>
                <a:path w="168336" h="773795">
                  <a:moveTo>
                    <a:pt x="0" y="0"/>
                  </a:moveTo>
                  <a:lnTo>
                    <a:pt x="168336" y="0"/>
                  </a:lnTo>
                  <a:lnTo>
                    <a:pt x="168336" y="773795"/>
                  </a:lnTo>
                  <a:lnTo>
                    <a:pt x="0" y="773795"/>
                  </a:lnTo>
                  <a:close/>
                </a:path>
              </a:pathLst>
            </a:custGeom>
            <a:solidFill>
              <a:srgbClr val="FFDE59"/>
            </a:solidFill>
          </p:spPr>
        </p:sp>
        <p:sp>
          <p:nvSpPr>
            <p:cNvPr id="5" name="TextBox 5"/>
            <p:cNvSpPr txBox="1"/>
            <p:nvPr/>
          </p:nvSpPr>
          <p:spPr>
            <a:xfrm>
              <a:off x="0" y="-47625"/>
              <a:ext cx="168336" cy="821420"/>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401617" y="5079779"/>
            <a:ext cx="17602975" cy="4850519"/>
          </a:xfrm>
          <a:custGeom>
            <a:avLst/>
            <a:gdLst/>
            <a:ahLst/>
            <a:cxnLst/>
            <a:rect l="l" t="t" r="r" b="b"/>
            <a:pathLst>
              <a:path w="17602975" h="4850519">
                <a:moveTo>
                  <a:pt x="0" y="0"/>
                </a:moveTo>
                <a:lnTo>
                  <a:pt x="17602975" y="0"/>
                </a:lnTo>
                <a:lnTo>
                  <a:pt x="17602975" y="4850520"/>
                </a:lnTo>
                <a:lnTo>
                  <a:pt x="0" y="4850520"/>
                </a:lnTo>
                <a:lnTo>
                  <a:pt x="0" y="0"/>
                </a:lnTo>
                <a:close/>
              </a:path>
            </a:pathLst>
          </a:custGeom>
          <a:blipFill>
            <a:blip r:embed="rId3"/>
            <a:stretch>
              <a:fillRect/>
            </a:stretch>
          </a:blipFill>
        </p:spPr>
      </p:sp>
      <p:sp>
        <p:nvSpPr>
          <p:cNvPr id="7" name="TextBox 7"/>
          <p:cNvSpPr txBox="1"/>
          <p:nvPr/>
        </p:nvSpPr>
        <p:spPr>
          <a:xfrm>
            <a:off x="1328362" y="807773"/>
            <a:ext cx="5622610" cy="2943859"/>
          </a:xfrm>
          <a:prstGeom prst="rect">
            <a:avLst/>
          </a:prstGeom>
        </p:spPr>
        <p:txBody>
          <a:bodyPr lIns="0" tIns="0" rIns="0" bIns="0" rtlCol="0" anchor="t">
            <a:spAutoFit/>
          </a:bodyPr>
          <a:lstStyle/>
          <a:p>
            <a:pPr>
              <a:lnSpc>
                <a:spcPts val="7840"/>
              </a:lnSpc>
              <a:spcBef>
                <a:spcPct val="0"/>
              </a:spcBef>
            </a:pPr>
            <a:r>
              <a:rPr lang="en-US" sz="5600">
                <a:solidFill>
                  <a:srgbClr val="FFDE59"/>
                </a:solidFill>
                <a:latin typeface="Open Sans Bold"/>
              </a:rPr>
              <a:t>Jumlah SDA yang dihasilkan 2023</a:t>
            </a:r>
          </a:p>
        </p:txBody>
      </p:sp>
      <p:sp>
        <p:nvSpPr>
          <p:cNvPr id="8" name="TextBox 8"/>
          <p:cNvSpPr txBox="1"/>
          <p:nvPr/>
        </p:nvSpPr>
        <p:spPr>
          <a:xfrm>
            <a:off x="7537918" y="591397"/>
            <a:ext cx="10135962" cy="3443287"/>
          </a:xfrm>
          <a:prstGeom prst="rect">
            <a:avLst/>
          </a:prstGeom>
        </p:spPr>
        <p:txBody>
          <a:bodyPr lIns="0" tIns="0" rIns="0" bIns="0" rtlCol="0" anchor="t">
            <a:spAutoFit/>
          </a:bodyPr>
          <a:lstStyle/>
          <a:p>
            <a:pPr>
              <a:lnSpc>
                <a:spcPts val="3937"/>
              </a:lnSpc>
              <a:spcBef>
                <a:spcPct val="0"/>
              </a:spcBef>
            </a:pPr>
            <a:r>
              <a:rPr lang="en-US" sz="2812">
                <a:solidFill>
                  <a:srgbClr val="FFFFFF"/>
                </a:solidFill>
                <a:latin typeface="Open Sans"/>
              </a:rPr>
              <a:t>Provinsi Maluku menunjukkan kontribusi yang signifikan dalam produksi kelapa sawit. Nusa Tenggara Timur menonjol dalam produksi kakao, kopi, tebu, dan tembakau. Provinsi Papua memperlihatkan kontribusi dalam produksi kelapa sawit. Papua Barat juga memiliki produksi yang patut dicatat dalam beberapa jenis tanaman. Provinsi Papua Tengah terlihat fokus pada produksi kopi.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401617" y="372551"/>
            <a:ext cx="639151" cy="2938003"/>
            <a:chOff x="0" y="0"/>
            <a:chExt cx="168336" cy="773795"/>
          </a:xfrm>
        </p:grpSpPr>
        <p:sp>
          <p:nvSpPr>
            <p:cNvPr id="4" name="Freeform 4"/>
            <p:cNvSpPr/>
            <p:nvPr/>
          </p:nvSpPr>
          <p:spPr>
            <a:xfrm>
              <a:off x="0" y="0"/>
              <a:ext cx="168336" cy="773795"/>
            </a:xfrm>
            <a:custGeom>
              <a:avLst/>
              <a:gdLst/>
              <a:ahLst/>
              <a:cxnLst/>
              <a:rect l="l" t="t" r="r" b="b"/>
              <a:pathLst>
                <a:path w="168336" h="773795">
                  <a:moveTo>
                    <a:pt x="0" y="0"/>
                  </a:moveTo>
                  <a:lnTo>
                    <a:pt x="168336" y="0"/>
                  </a:lnTo>
                  <a:lnTo>
                    <a:pt x="168336" y="773795"/>
                  </a:lnTo>
                  <a:lnTo>
                    <a:pt x="0" y="773795"/>
                  </a:lnTo>
                  <a:close/>
                </a:path>
              </a:pathLst>
            </a:custGeom>
            <a:solidFill>
              <a:srgbClr val="FFDE59"/>
            </a:solidFill>
          </p:spPr>
        </p:sp>
        <p:sp>
          <p:nvSpPr>
            <p:cNvPr id="5" name="TextBox 5"/>
            <p:cNvSpPr txBox="1"/>
            <p:nvPr/>
          </p:nvSpPr>
          <p:spPr>
            <a:xfrm>
              <a:off x="0" y="-47625"/>
              <a:ext cx="168336" cy="821420"/>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7948648" y="247819"/>
            <a:ext cx="9995482" cy="9768708"/>
          </a:xfrm>
          <a:custGeom>
            <a:avLst/>
            <a:gdLst/>
            <a:ahLst/>
            <a:cxnLst/>
            <a:rect l="l" t="t" r="r" b="b"/>
            <a:pathLst>
              <a:path w="9995482" h="9768708">
                <a:moveTo>
                  <a:pt x="0" y="0"/>
                </a:moveTo>
                <a:lnTo>
                  <a:pt x="9995482" y="0"/>
                </a:lnTo>
                <a:lnTo>
                  <a:pt x="9995482" y="9768708"/>
                </a:lnTo>
                <a:lnTo>
                  <a:pt x="0" y="9768708"/>
                </a:lnTo>
                <a:lnTo>
                  <a:pt x="0" y="0"/>
                </a:lnTo>
                <a:close/>
              </a:path>
            </a:pathLst>
          </a:custGeom>
          <a:blipFill>
            <a:blip r:embed="rId3"/>
            <a:stretch>
              <a:fillRect/>
            </a:stretch>
          </a:blipFill>
        </p:spPr>
      </p:sp>
      <p:sp>
        <p:nvSpPr>
          <p:cNvPr id="7" name="TextBox 7"/>
          <p:cNvSpPr txBox="1"/>
          <p:nvPr/>
        </p:nvSpPr>
        <p:spPr>
          <a:xfrm>
            <a:off x="1420741" y="807773"/>
            <a:ext cx="6527907" cy="1953259"/>
          </a:xfrm>
          <a:prstGeom prst="rect">
            <a:avLst/>
          </a:prstGeom>
        </p:spPr>
        <p:txBody>
          <a:bodyPr lIns="0" tIns="0" rIns="0" bIns="0" rtlCol="0" anchor="t">
            <a:spAutoFit/>
          </a:bodyPr>
          <a:lstStyle/>
          <a:p>
            <a:pPr>
              <a:lnSpc>
                <a:spcPts val="7840"/>
              </a:lnSpc>
            </a:pPr>
            <a:r>
              <a:rPr lang="en-US" sz="5600">
                <a:solidFill>
                  <a:srgbClr val="FFDE59"/>
                </a:solidFill>
                <a:latin typeface="Open Sans Bold"/>
              </a:rPr>
              <a:t>Domestik dan </a:t>
            </a:r>
          </a:p>
          <a:p>
            <a:pPr>
              <a:lnSpc>
                <a:spcPts val="7840"/>
              </a:lnSpc>
              <a:spcBef>
                <a:spcPct val="0"/>
              </a:spcBef>
            </a:pPr>
            <a:r>
              <a:rPr lang="en-US" sz="5600">
                <a:solidFill>
                  <a:srgbClr val="FFDE59"/>
                </a:solidFill>
                <a:latin typeface="Open Sans Bold"/>
              </a:rPr>
              <a:t>Expor Hasil SDA</a:t>
            </a:r>
          </a:p>
        </p:txBody>
      </p:sp>
      <p:sp>
        <p:nvSpPr>
          <p:cNvPr id="8" name="TextBox 8"/>
          <p:cNvSpPr txBox="1"/>
          <p:nvPr/>
        </p:nvSpPr>
        <p:spPr>
          <a:xfrm>
            <a:off x="721193" y="3832860"/>
            <a:ext cx="6814773" cy="5425440"/>
          </a:xfrm>
          <a:prstGeom prst="rect">
            <a:avLst/>
          </a:prstGeom>
        </p:spPr>
        <p:txBody>
          <a:bodyPr lIns="0" tIns="0" rIns="0" bIns="0" rtlCol="0" anchor="t">
            <a:spAutoFit/>
          </a:bodyPr>
          <a:lstStyle/>
          <a:p>
            <a:pPr>
              <a:lnSpc>
                <a:spcPts val="3359"/>
              </a:lnSpc>
            </a:pPr>
            <a:r>
              <a:rPr lang="en-US" sz="2400">
                <a:solidFill>
                  <a:srgbClr val="FFFFFF"/>
                </a:solidFill>
                <a:latin typeface="Open Sans"/>
              </a:rPr>
              <a:t>Produsen tiap desa, hasil SDA akan di Distribusikan ke Domestik dan Ekspor.</a:t>
            </a:r>
          </a:p>
          <a:p>
            <a:pPr>
              <a:lnSpc>
                <a:spcPts val="3359"/>
              </a:lnSpc>
            </a:pPr>
            <a:endParaRPr lang="en-US" sz="2400">
              <a:solidFill>
                <a:srgbClr val="FFFFFF"/>
              </a:solidFill>
              <a:latin typeface="Open Sans"/>
            </a:endParaRPr>
          </a:p>
          <a:p>
            <a:pPr>
              <a:lnSpc>
                <a:spcPts val="3359"/>
              </a:lnSpc>
            </a:pPr>
            <a:r>
              <a:rPr lang="en-US" sz="2400">
                <a:solidFill>
                  <a:srgbClr val="FFFFFF"/>
                </a:solidFill>
                <a:latin typeface="Open Sans"/>
              </a:rPr>
              <a:t>Dilihat skala dari desa, umumnya mengarah ke Domestik. Domestik dengan skala </a:t>
            </a:r>
            <a:r>
              <a:rPr lang="en-US" sz="2400">
                <a:solidFill>
                  <a:srgbClr val="FF3131"/>
                </a:solidFill>
                <a:latin typeface="Open Sans"/>
              </a:rPr>
              <a:t>0-80 </a:t>
            </a:r>
            <a:r>
              <a:rPr lang="en-US" sz="2400">
                <a:solidFill>
                  <a:srgbClr val="FFFFFF"/>
                </a:solidFill>
                <a:latin typeface="Open Sans"/>
              </a:rPr>
              <a:t>desa dan Ekspor</a:t>
            </a:r>
            <a:r>
              <a:rPr lang="en-US" sz="2400">
                <a:solidFill>
                  <a:srgbClr val="FF3131"/>
                </a:solidFill>
                <a:latin typeface="Open Sans"/>
              </a:rPr>
              <a:t> 0-5</a:t>
            </a:r>
            <a:r>
              <a:rPr lang="en-US" sz="2400">
                <a:solidFill>
                  <a:srgbClr val="FFFFFF"/>
                </a:solidFill>
                <a:latin typeface="Open Sans"/>
              </a:rPr>
              <a:t> desa.</a:t>
            </a:r>
          </a:p>
          <a:p>
            <a:pPr>
              <a:lnSpc>
                <a:spcPts val="3359"/>
              </a:lnSpc>
            </a:pPr>
            <a:endParaRPr lang="en-US" sz="2400">
              <a:solidFill>
                <a:srgbClr val="FFFFFF"/>
              </a:solidFill>
              <a:latin typeface="Open Sans"/>
            </a:endParaRPr>
          </a:p>
          <a:p>
            <a:pPr>
              <a:lnSpc>
                <a:spcPts val="3359"/>
              </a:lnSpc>
            </a:pPr>
            <a:r>
              <a:rPr lang="en-US" sz="2400">
                <a:solidFill>
                  <a:srgbClr val="FFFFFF"/>
                </a:solidFill>
                <a:latin typeface="Open Sans"/>
              </a:rPr>
              <a:t>Domestik merupakan sesuatu yang berhubungan mengenai permasalahan dalam daerah maupun dalam negeri.</a:t>
            </a:r>
          </a:p>
          <a:p>
            <a:pPr>
              <a:lnSpc>
                <a:spcPts val="3359"/>
              </a:lnSpc>
            </a:pPr>
            <a:endParaRPr lang="en-US" sz="2400">
              <a:solidFill>
                <a:srgbClr val="FFFFFF"/>
              </a:solidFill>
              <a:latin typeface="Open Sans"/>
            </a:endParaRPr>
          </a:p>
          <a:p>
            <a:pPr>
              <a:lnSpc>
                <a:spcPts val="3359"/>
              </a:lnSpc>
              <a:spcBef>
                <a:spcPct val="0"/>
              </a:spcBef>
            </a:pPr>
            <a:r>
              <a:rPr lang="en-US" sz="2400">
                <a:solidFill>
                  <a:srgbClr val="FFFFFF"/>
                </a:solidFill>
                <a:latin typeface="Open Sans"/>
              </a:rPr>
              <a:t>Ekspor yang adalah kegiatan menjual barang ke luar daerah maupun ke luar negeri.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9254B"/>
        </a:solidFill>
        <a:effectLst/>
      </p:bgPr>
    </p:bg>
    <p:spTree>
      <p:nvGrpSpPr>
        <p:cNvPr id="1" name=""/>
        <p:cNvGrpSpPr/>
        <p:nvPr/>
      </p:nvGrpSpPr>
      <p:grpSpPr>
        <a:xfrm>
          <a:off x="0" y="0"/>
          <a:ext cx="0" cy="0"/>
          <a:chOff x="0" y="0"/>
          <a:chExt cx="0" cy="0"/>
        </a:xfrm>
      </p:grpSpPr>
      <p:sp>
        <p:nvSpPr>
          <p:cNvPr id="2" name="Freeform 2"/>
          <p:cNvSpPr/>
          <p:nvPr/>
        </p:nvSpPr>
        <p:spPr>
          <a:xfrm>
            <a:off x="245868" y="-635766"/>
            <a:ext cx="7548481" cy="7001216"/>
          </a:xfrm>
          <a:custGeom>
            <a:avLst/>
            <a:gdLst/>
            <a:ahLst/>
            <a:cxnLst/>
            <a:rect l="l" t="t" r="r" b="b"/>
            <a:pathLst>
              <a:path w="7548481" h="7001216">
                <a:moveTo>
                  <a:pt x="0" y="0"/>
                </a:moveTo>
                <a:lnTo>
                  <a:pt x="7548482" y="0"/>
                </a:lnTo>
                <a:lnTo>
                  <a:pt x="7548482" y="7001217"/>
                </a:lnTo>
                <a:lnTo>
                  <a:pt x="0" y="7001217"/>
                </a:lnTo>
                <a:lnTo>
                  <a:pt x="0" y="0"/>
                </a:lnTo>
                <a:close/>
              </a:path>
            </a:pathLst>
          </a:custGeom>
          <a:blipFill>
            <a:blip r:embed="rId2"/>
            <a:stretch>
              <a:fillRect/>
            </a:stretch>
          </a:blipFill>
        </p:spPr>
      </p:sp>
      <p:sp>
        <p:nvSpPr>
          <p:cNvPr id="3" name="Freeform 3"/>
          <p:cNvSpPr/>
          <p:nvPr/>
        </p:nvSpPr>
        <p:spPr>
          <a:xfrm>
            <a:off x="-1194065" y="4462859"/>
            <a:ext cx="8594883" cy="8229600"/>
          </a:xfrm>
          <a:custGeom>
            <a:avLst/>
            <a:gdLst/>
            <a:ahLst/>
            <a:cxnLst/>
            <a:rect l="l" t="t" r="r" b="b"/>
            <a:pathLst>
              <a:path w="8594883" h="8229600">
                <a:moveTo>
                  <a:pt x="0" y="0"/>
                </a:moveTo>
                <a:lnTo>
                  <a:pt x="8594883" y="0"/>
                </a:lnTo>
                <a:lnTo>
                  <a:pt x="8594883" y="8229600"/>
                </a:lnTo>
                <a:lnTo>
                  <a:pt x="0" y="8229600"/>
                </a:lnTo>
                <a:lnTo>
                  <a:pt x="0" y="0"/>
                </a:lnTo>
                <a:close/>
              </a:path>
            </a:pathLst>
          </a:custGeom>
          <a:blipFill>
            <a:blip r:embed="rId3"/>
            <a:stretch>
              <a:fillRect/>
            </a:stretch>
          </a:blipFill>
        </p:spPr>
      </p:sp>
      <p:sp>
        <p:nvSpPr>
          <p:cNvPr id="4" name="Freeform 4"/>
          <p:cNvSpPr/>
          <p:nvPr/>
        </p:nvSpPr>
        <p:spPr>
          <a:xfrm>
            <a:off x="589954" y="763155"/>
            <a:ext cx="3863920" cy="3699704"/>
          </a:xfrm>
          <a:custGeom>
            <a:avLst/>
            <a:gdLst/>
            <a:ahLst/>
            <a:cxnLst/>
            <a:rect l="l" t="t" r="r" b="b"/>
            <a:pathLst>
              <a:path w="3863920" h="3699704">
                <a:moveTo>
                  <a:pt x="0" y="0"/>
                </a:moveTo>
                <a:lnTo>
                  <a:pt x="3863920" y="0"/>
                </a:lnTo>
                <a:lnTo>
                  <a:pt x="3863920" y="3699704"/>
                </a:lnTo>
                <a:lnTo>
                  <a:pt x="0" y="3699704"/>
                </a:lnTo>
                <a:lnTo>
                  <a:pt x="0" y="0"/>
                </a:lnTo>
                <a:close/>
              </a:path>
            </a:pathLst>
          </a:custGeom>
          <a:blipFill>
            <a:blip r:embed="rId3"/>
            <a:stretch>
              <a:fillRect/>
            </a:stretch>
          </a:blipFill>
        </p:spPr>
      </p:sp>
      <p:sp>
        <p:nvSpPr>
          <p:cNvPr id="5" name="Freeform 5"/>
          <p:cNvSpPr/>
          <p:nvPr/>
        </p:nvSpPr>
        <p:spPr>
          <a:xfrm rot="-10800000">
            <a:off x="15751273" y="-1086697"/>
            <a:ext cx="3863920" cy="3699704"/>
          </a:xfrm>
          <a:custGeom>
            <a:avLst/>
            <a:gdLst/>
            <a:ahLst/>
            <a:cxnLst/>
            <a:rect l="l" t="t" r="r" b="b"/>
            <a:pathLst>
              <a:path w="3863920" h="3699704">
                <a:moveTo>
                  <a:pt x="0" y="0"/>
                </a:moveTo>
                <a:lnTo>
                  <a:pt x="3863920" y="0"/>
                </a:lnTo>
                <a:lnTo>
                  <a:pt x="3863920" y="3699704"/>
                </a:lnTo>
                <a:lnTo>
                  <a:pt x="0" y="3699704"/>
                </a:lnTo>
                <a:lnTo>
                  <a:pt x="0" y="0"/>
                </a:lnTo>
                <a:close/>
              </a:path>
            </a:pathLst>
          </a:custGeom>
          <a:blipFill>
            <a:blip r:embed="rId3"/>
            <a:stretch>
              <a:fillRect/>
            </a:stretch>
          </a:blipFill>
        </p:spPr>
      </p:sp>
      <p:grpSp>
        <p:nvGrpSpPr>
          <p:cNvPr id="6" name="Group 6"/>
          <p:cNvGrpSpPr/>
          <p:nvPr/>
        </p:nvGrpSpPr>
        <p:grpSpPr>
          <a:xfrm>
            <a:off x="4359823" y="1268668"/>
            <a:ext cx="12689927" cy="7749664"/>
            <a:chOff x="0" y="0"/>
            <a:chExt cx="3342203" cy="2041064"/>
          </a:xfrm>
        </p:grpSpPr>
        <p:sp>
          <p:nvSpPr>
            <p:cNvPr id="7" name="Freeform 7"/>
            <p:cNvSpPr/>
            <p:nvPr/>
          </p:nvSpPr>
          <p:spPr>
            <a:xfrm>
              <a:off x="0" y="0"/>
              <a:ext cx="3342203" cy="2041064"/>
            </a:xfrm>
            <a:custGeom>
              <a:avLst/>
              <a:gdLst/>
              <a:ahLst/>
              <a:cxnLst/>
              <a:rect l="l" t="t" r="r" b="b"/>
              <a:pathLst>
                <a:path w="3342203" h="2041064">
                  <a:moveTo>
                    <a:pt x="15252" y="0"/>
                  </a:moveTo>
                  <a:lnTo>
                    <a:pt x="3326951" y="0"/>
                  </a:lnTo>
                  <a:cubicBezTo>
                    <a:pt x="3335374" y="0"/>
                    <a:pt x="3342203" y="6829"/>
                    <a:pt x="3342203" y="15252"/>
                  </a:cubicBezTo>
                  <a:lnTo>
                    <a:pt x="3342203" y="2025812"/>
                  </a:lnTo>
                  <a:cubicBezTo>
                    <a:pt x="3342203" y="2034235"/>
                    <a:pt x="3335374" y="2041064"/>
                    <a:pt x="3326951" y="2041064"/>
                  </a:cubicBezTo>
                  <a:lnTo>
                    <a:pt x="15252" y="2041064"/>
                  </a:lnTo>
                  <a:cubicBezTo>
                    <a:pt x="11207" y="2041064"/>
                    <a:pt x="7328" y="2039457"/>
                    <a:pt x="4467" y="2036597"/>
                  </a:cubicBezTo>
                  <a:cubicBezTo>
                    <a:pt x="1607" y="2033736"/>
                    <a:pt x="0" y="2029857"/>
                    <a:pt x="0" y="2025812"/>
                  </a:cubicBezTo>
                  <a:lnTo>
                    <a:pt x="0" y="15252"/>
                  </a:lnTo>
                  <a:cubicBezTo>
                    <a:pt x="0" y="6829"/>
                    <a:pt x="6829" y="0"/>
                    <a:pt x="15252" y="0"/>
                  </a:cubicBezTo>
                  <a:close/>
                </a:path>
              </a:pathLst>
            </a:custGeom>
            <a:solidFill>
              <a:srgbClr val="FFFFFF"/>
            </a:solidFill>
          </p:spPr>
        </p:sp>
        <p:sp>
          <p:nvSpPr>
            <p:cNvPr id="8" name="TextBox 8"/>
            <p:cNvSpPr txBox="1"/>
            <p:nvPr/>
          </p:nvSpPr>
          <p:spPr>
            <a:xfrm>
              <a:off x="0" y="-47625"/>
              <a:ext cx="3342203" cy="2088689"/>
            </a:xfrm>
            <a:prstGeom prst="rect">
              <a:avLst/>
            </a:prstGeom>
          </p:spPr>
          <p:txBody>
            <a:bodyPr lIns="50800" tIns="50800" rIns="50800" bIns="50800" rtlCol="0" anchor="ctr"/>
            <a:lstStyle/>
            <a:p>
              <a:pPr algn="ctr">
                <a:lnSpc>
                  <a:spcPts val="3079"/>
                </a:lnSpc>
              </a:pPr>
              <a:endParaRPr/>
            </a:p>
          </p:txBody>
        </p:sp>
      </p:grpSp>
      <p:sp>
        <p:nvSpPr>
          <p:cNvPr id="9" name="Freeform 9"/>
          <p:cNvSpPr/>
          <p:nvPr/>
        </p:nvSpPr>
        <p:spPr>
          <a:xfrm>
            <a:off x="13908993" y="5077050"/>
            <a:ext cx="7548481" cy="7001216"/>
          </a:xfrm>
          <a:custGeom>
            <a:avLst/>
            <a:gdLst/>
            <a:ahLst/>
            <a:cxnLst/>
            <a:rect l="l" t="t" r="r" b="b"/>
            <a:pathLst>
              <a:path w="7548481" h="7001216">
                <a:moveTo>
                  <a:pt x="0" y="0"/>
                </a:moveTo>
                <a:lnTo>
                  <a:pt x="7548481" y="0"/>
                </a:lnTo>
                <a:lnTo>
                  <a:pt x="7548481" y="7001217"/>
                </a:lnTo>
                <a:lnTo>
                  <a:pt x="0" y="7001217"/>
                </a:lnTo>
                <a:lnTo>
                  <a:pt x="0" y="0"/>
                </a:lnTo>
                <a:close/>
              </a:path>
            </a:pathLst>
          </a:custGeom>
          <a:blipFill>
            <a:blip r:embed="rId2"/>
            <a:stretch>
              <a:fillRect/>
            </a:stretch>
          </a:blipFill>
        </p:spPr>
      </p:sp>
      <p:grpSp>
        <p:nvGrpSpPr>
          <p:cNvPr id="10" name="Group 10"/>
          <p:cNvGrpSpPr>
            <a:grpSpLocks noChangeAspect="1"/>
          </p:cNvGrpSpPr>
          <p:nvPr/>
        </p:nvGrpSpPr>
        <p:grpSpPr>
          <a:xfrm>
            <a:off x="-2051378" y="3236663"/>
            <a:ext cx="9146584" cy="5246370"/>
            <a:chOff x="0" y="0"/>
            <a:chExt cx="7981950" cy="4578350"/>
          </a:xfrm>
        </p:grpSpPr>
        <p:sp>
          <p:nvSpPr>
            <p:cNvPr id="11" name="Freeform 11"/>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10101"/>
            </a:solidFill>
          </p:spPr>
        </p:sp>
        <p:sp>
          <p:nvSpPr>
            <p:cNvPr id="12" name="Freeform 12"/>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3" name="Freeform 13"/>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4" name="Freeform 14"/>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15" name="Freeform 15"/>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b="-139600"/>
              </a:stretch>
            </a:blipFill>
          </p:spPr>
        </p:sp>
      </p:grpSp>
      <p:grpSp>
        <p:nvGrpSpPr>
          <p:cNvPr id="16" name="Group 16"/>
          <p:cNvGrpSpPr/>
          <p:nvPr/>
        </p:nvGrpSpPr>
        <p:grpSpPr>
          <a:xfrm>
            <a:off x="15910336" y="7903177"/>
            <a:ext cx="1348964" cy="1348964"/>
            <a:chOff x="0" y="0"/>
            <a:chExt cx="1798619" cy="1798619"/>
          </a:xfrm>
        </p:grpSpPr>
        <p:grpSp>
          <p:nvGrpSpPr>
            <p:cNvPr id="17" name="Group 17"/>
            <p:cNvGrpSpPr/>
            <p:nvPr/>
          </p:nvGrpSpPr>
          <p:grpSpPr>
            <a:xfrm>
              <a:off x="0" y="0"/>
              <a:ext cx="1798619" cy="179861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20" name="Freeform 20"/>
            <p:cNvSpPr/>
            <p:nvPr/>
          </p:nvSpPr>
          <p:spPr>
            <a:xfrm>
              <a:off x="623493" y="520234"/>
              <a:ext cx="628857" cy="783622"/>
            </a:xfrm>
            <a:custGeom>
              <a:avLst/>
              <a:gdLst/>
              <a:ahLst/>
              <a:cxnLst/>
              <a:rect l="l" t="t" r="r" b="b"/>
              <a:pathLst>
                <a:path w="628857" h="783622">
                  <a:moveTo>
                    <a:pt x="0" y="0"/>
                  </a:moveTo>
                  <a:lnTo>
                    <a:pt x="628856" y="0"/>
                  </a:lnTo>
                  <a:lnTo>
                    <a:pt x="628856" y="783622"/>
                  </a:lnTo>
                  <a:lnTo>
                    <a:pt x="0" y="7836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21" name="AutoShape 21"/>
          <p:cNvSpPr/>
          <p:nvPr/>
        </p:nvSpPr>
        <p:spPr>
          <a:xfrm>
            <a:off x="8076046" y="4691551"/>
            <a:ext cx="8024194" cy="0"/>
          </a:xfrm>
          <a:prstGeom prst="line">
            <a:avLst/>
          </a:prstGeom>
          <a:ln w="9525" cap="flat">
            <a:solidFill>
              <a:srgbClr val="CCCCCC"/>
            </a:solidFill>
            <a:prstDash val="solid"/>
            <a:headEnd type="none" w="sm" len="sm"/>
            <a:tailEnd type="none" w="sm" len="sm"/>
          </a:ln>
        </p:spPr>
      </p:sp>
      <p:sp>
        <p:nvSpPr>
          <p:cNvPr id="22" name="AutoShape 22"/>
          <p:cNvSpPr/>
          <p:nvPr/>
        </p:nvSpPr>
        <p:spPr>
          <a:xfrm>
            <a:off x="8057145" y="6635288"/>
            <a:ext cx="8024194" cy="0"/>
          </a:xfrm>
          <a:prstGeom prst="line">
            <a:avLst/>
          </a:prstGeom>
          <a:ln w="9525" cap="flat">
            <a:solidFill>
              <a:srgbClr val="CCCCCC"/>
            </a:solidFill>
            <a:prstDash val="solid"/>
            <a:headEnd type="none" w="sm" len="sm"/>
            <a:tailEnd type="none" w="sm" len="sm"/>
          </a:ln>
        </p:spPr>
      </p:sp>
      <p:sp>
        <p:nvSpPr>
          <p:cNvPr id="23" name="TextBox 23"/>
          <p:cNvSpPr txBox="1"/>
          <p:nvPr/>
        </p:nvSpPr>
        <p:spPr>
          <a:xfrm>
            <a:off x="8057145" y="3310108"/>
            <a:ext cx="7786516" cy="1133475"/>
          </a:xfrm>
          <a:prstGeom prst="rect">
            <a:avLst/>
          </a:prstGeom>
        </p:spPr>
        <p:txBody>
          <a:bodyPr lIns="0" tIns="0" rIns="0" bIns="0" rtlCol="0" anchor="t">
            <a:spAutoFit/>
          </a:bodyPr>
          <a:lstStyle/>
          <a:p>
            <a:pPr>
              <a:lnSpc>
                <a:spcPts val="3000"/>
              </a:lnSpc>
            </a:pPr>
            <a:r>
              <a:rPr lang="en-US" sz="2000">
                <a:solidFill>
                  <a:srgbClr val="555555"/>
                </a:solidFill>
                <a:latin typeface="Open Sauce Light"/>
              </a:rPr>
              <a:t>Terlihat bahwa setiap provinsi memiliki fokus produksi yang berbeda. Diversifikasi ekonomi dapat menjadi strategi yang baik untuk mengurangi risiko dan meningkatkan ketahanan ekonomi.</a:t>
            </a:r>
          </a:p>
        </p:txBody>
      </p:sp>
      <p:sp>
        <p:nvSpPr>
          <p:cNvPr id="24" name="TextBox 24"/>
          <p:cNvSpPr txBox="1"/>
          <p:nvPr/>
        </p:nvSpPr>
        <p:spPr>
          <a:xfrm>
            <a:off x="6513277" y="3262483"/>
            <a:ext cx="1281073" cy="962660"/>
          </a:xfrm>
          <a:prstGeom prst="rect">
            <a:avLst/>
          </a:prstGeom>
        </p:spPr>
        <p:txBody>
          <a:bodyPr lIns="0" tIns="0" rIns="0" bIns="0" rtlCol="0" anchor="t">
            <a:spAutoFit/>
          </a:bodyPr>
          <a:lstStyle/>
          <a:p>
            <a:pPr algn="r">
              <a:lnSpc>
                <a:spcPts val="7840"/>
              </a:lnSpc>
            </a:pPr>
            <a:r>
              <a:rPr lang="en-US" sz="5600" spc="-812">
                <a:solidFill>
                  <a:srgbClr val="000000"/>
                </a:solidFill>
                <a:latin typeface="Bank Gothic Medium"/>
              </a:rPr>
              <a:t>01</a:t>
            </a:r>
          </a:p>
        </p:txBody>
      </p:sp>
      <p:sp>
        <p:nvSpPr>
          <p:cNvPr id="25" name="TextBox 25"/>
          <p:cNvSpPr txBox="1"/>
          <p:nvPr/>
        </p:nvSpPr>
        <p:spPr>
          <a:xfrm>
            <a:off x="8076046" y="5253844"/>
            <a:ext cx="7786516" cy="1133475"/>
          </a:xfrm>
          <a:prstGeom prst="rect">
            <a:avLst/>
          </a:prstGeom>
        </p:spPr>
        <p:txBody>
          <a:bodyPr lIns="0" tIns="0" rIns="0" bIns="0" rtlCol="0" anchor="t">
            <a:spAutoFit/>
          </a:bodyPr>
          <a:lstStyle/>
          <a:p>
            <a:pPr>
              <a:lnSpc>
                <a:spcPts val="3000"/>
              </a:lnSpc>
            </a:pPr>
            <a:r>
              <a:rPr lang="en-US" sz="2000">
                <a:solidFill>
                  <a:srgbClr val="555555"/>
                </a:solidFill>
                <a:latin typeface="Open Sauce Light"/>
              </a:rPr>
              <a:t>Peningkatan produktivitas pertanian, terutama dalam produksi kopi, kelapa sawit, dan kakao, dapat mendukung pertumbuhan ekonomi daerah.</a:t>
            </a:r>
          </a:p>
        </p:txBody>
      </p:sp>
      <p:sp>
        <p:nvSpPr>
          <p:cNvPr id="26" name="TextBox 26"/>
          <p:cNvSpPr txBox="1"/>
          <p:nvPr/>
        </p:nvSpPr>
        <p:spPr>
          <a:xfrm>
            <a:off x="6513277" y="5206219"/>
            <a:ext cx="1281073" cy="962660"/>
          </a:xfrm>
          <a:prstGeom prst="rect">
            <a:avLst/>
          </a:prstGeom>
        </p:spPr>
        <p:txBody>
          <a:bodyPr lIns="0" tIns="0" rIns="0" bIns="0" rtlCol="0" anchor="t">
            <a:spAutoFit/>
          </a:bodyPr>
          <a:lstStyle/>
          <a:p>
            <a:pPr algn="r">
              <a:lnSpc>
                <a:spcPts val="7840"/>
              </a:lnSpc>
            </a:pPr>
            <a:r>
              <a:rPr lang="en-US" sz="5600" spc="-812">
                <a:solidFill>
                  <a:srgbClr val="000000"/>
                </a:solidFill>
                <a:latin typeface="Bank Gothic Medium"/>
              </a:rPr>
              <a:t>02</a:t>
            </a:r>
          </a:p>
        </p:txBody>
      </p:sp>
      <p:sp>
        <p:nvSpPr>
          <p:cNvPr id="27" name="TextBox 27"/>
          <p:cNvSpPr txBox="1"/>
          <p:nvPr/>
        </p:nvSpPr>
        <p:spPr>
          <a:xfrm>
            <a:off x="8076046" y="7197581"/>
            <a:ext cx="7786516" cy="1514475"/>
          </a:xfrm>
          <a:prstGeom prst="rect">
            <a:avLst/>
          </a:prstGeom>
        </p:spPr>
        <p:txBody>
          <a:bodyPr lIns="0" tIns="0" rIns="0" bIns="0" rtlCol="0" anchor="t">
            <a:spAutoFit/>
          </a:bodyPr>
          <a:lstStyle/>
          <a:p>
            <a:pPr>
              <a:lnSpc>
                <a:spcPts val="3000"/>
              </a:lnSpc>
            </a:pPr>
            <a:r>
              <a:rPr lang="en-US" sz="2000">
                <a:solidFill>
                  <a:srgbClr val="555555"/>
                </a:solidFill>
                <a:latin typeface="Open Sauce Light"/>
              </a:rPr>
              <a:t>Meskipun mayoritas hasil produksi didistribusikan secara domestik, perlu mempertimbangkan upaya pengembangan ekspor untuk meningkatkan pendapatan dan perekonomian nasional.</a:t>
            </a:r>
          </a:p>
        </p:txBody>
      </p:sp>
      <p:sp>
        <p:nvSpPr>
          <p:cNvPr id="28" name="TextBox 28"/>
          <p:cNvSpPr txBox="1"/>
          <p:nvPr/>
        </p:nvSpPr>
        <p:spPr>
          <a:xfrm>
            <a:off x="6687868" y="6987396"/>
            <a:ext cx="1106482" cy="962660"/>
          </a:xfrm>
          <a:prstGeom prst="rect">
            <a:avLst/>
          </a:prstGeom>
        </p:spPr>
        <p:txBody>
          <a:bodyPr lIns="0" tIns="0" rIns="0" bIns="0" rtlCol="0" anchor="t">
            <a:spAutoFit/>
          </a:bodyPr>
          <a:lstStyle/>
          <a:p>
            <a:pPr algn="r">
              <a:lnSpc>
                <a:spcPts val="7840"/>
              </a:lnSpc>
            </a:pPr>
            <a:r>
              <a:rPr lang="en-US" sz="5600" spc="-812">
                <a:solidFill>
                  <a:srgbClr val="000000"/>
                </a:solidFill>
                <a:latin typeface="Bank Gothic Medium"/>
              </a:rPr>
              <a:t>03</a:t>
            </a:r>
          </a:p>
        </p:txBody>
      </p:sp>
      <p:sp>
        <p:nvSpPr>
          <p:cNvPr id="29" name="TextBox 29"/>
          <p:cNvSpPr txBox="1"/>
          <p:nvPr/>
        </p:nvSpPr>
        <p:spPr>
          <a:xfrm>
            <a:off x="4359823" y="1988018"/>
            <a:ext cx="12689927" cy="886461"/>
          </a:xfrm>
          <a:prstGeom prst="rect">
            <a:avLst/>
          </a:prstGeom>
        </p:spPr>
        <p:txBody>
          <a:bodyPr lIns="0" tIns="0" rIns="0" bIns="0" rtlCol="0" anchor="t">
            <a:spAutoFit/>
          </a:bodyPr>
          <a:lstStyle/>
          <a:p>
            <a:pPr algn="ctr">
              <a:lnSpc>
                <a:spcPts val="5920"/>
              </a:lnSpc>
            </a:pPr>
            <a:r>
              <a:rPr lang="en-US" sz="8000" spc="-728">
                <a:solidFill>
                  <a:srgbClr val="000000"/>
                </a:solidFill>
                <a:latin typeface="Bank Gothic Medium"/>
              </a:rPr>
              <a:t>INSIGHT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9254B"/>
        </a:solidFill>
        <a:effectLst/>
      </p:bgPr>
    </p:bg>
    <p:spTree>
      <p:nvGrpSpPr>
        <p:cNvPr id="1" name=""/>
        <p:cNvGrpSpPr/>
        <p:nvPr/>
      </p:nvGrpSpPr>
      <p:grpSpPr>
        <a:xfrm>
          <a:off x="0" y="0"/>
          <a:ext cx="0" cy="0"/>
          <a:chOff x="0" y="0"/>
          <a:chExt cx="0" cy="0"/>
        </a:xfrm>
      </p:grpSpPr>
      <p:sp>
        <p:nvSpPr>
          <p:cNvPr id="2" name="Freeform 2"/>
          <p:cNvSpPr/>
          <p:nvPr/>
        </p:nvSpPr>
        <p:spPr>
          <a:xfrm>
            <a:off x="245868" y="-635766"/>
            <a:ext cx="7548481" cy="7001216"/>
          </a:xfrm>
          <a:custGeom>
            <a:avLst/>
            <a:gdLst/>
            <a:ahLst/>
            <a:cxnLst/>
            <a:rect l="l" t="t" r="r" b="b"/>
            <a:pathLst>
              <a:path w="7548481" h="7001216">
                <a:moveTo>
                  <a:pt x="0" y="0"/>
                </a:moveTo>
                <a:lnTo>
                  <a:pt x="7548482" y="0"/>
                </a:lnTo>
                <a:lnTo>
                  <a:pt x="7548482" y="7001217"/>
                </a:lnTo>
                <a:lnTo>
                  <a:pt x="0" y="7001217"/>
                </a:lnTo>
                <a:lnTo>
                  <a:pt x="0" y="0"/>
                </a:lnTo>
                <a:close/>
              </a:path>
            </a:pathLst>
          </a:custGeom>
          <a:blipFill>
            <a:blip r:embed="rId2"/>
            <a:stretch>
              <a:fillRect/>
            </a:stretch>
          </a:blipFill>
        </p:spPr>
      </p:sp>
      <p:sp>
        <p:nvSpPr>
          <p:cNvPr id="3" name="Freeform 3"/>
          <p:cNvSpPr/>
          <p:nvPr/>
        </p:nvSpPr>
        <p:spPr>
          <a:xfrm>
            <a:off x="-1194065" y="4462859"/>
            <a:ext cx="8594883" cy="8229600"/>
          </a:xfrm>
          <a:custGeom>
            <a:avLst/>
            <a:gdLst/>
            <a:ahLst/>
            <a:cxnLst/>
            <a:rect l="l" t="t" r="r" b="b"/>
            <a:pathLst>
              <a:path w="8594883" h="8229600">
                <a:moveTo>
                  <a:pt x="0" y="0"/>
                </a:moveTo>
                <a:lnTo>
                  <a:pt x="8594883" y="0"/>
                </a:lnTo>
                <a:lnTo>
                  <a:pt x="8594883" y="8229600"/>
                </a:lnTo>
                <a:lnTo>
                  <a:pt x="0" y="8229600"/>
                </a:lnTo>
                <a:lnTo>
                  <a:pt x="0" y="0"/>
                </a:lnTo>
                <a:close/>
              </a:path>
            </a:pathLst>
          </a:custGeom>
          <a:blipFill>
            <a:blip r:embed="rId3"/>
            <a:stretch>
              <a:fillRect/>
            </a:stretch>
          </a:blipFill>
        </p:spPr>
      </p:sp>
      <p:sp>
        <p:nvSpPr>
          <p:cNvPr id="4" name="Freeform 4"/>
          <p:cNvSpPr/>
          <p:nvPr/>
        </p:nvSpPr>
        <p:spPr>
          <a:xfrm>
            <a:off x="589954" y="763155"/>
            <a:ext cx="3863920" cy="3699704"/>
          </a:xfrm>
          <a:custGeom>
            <a:avLst/>
            <a:gdLst/>
            <a:ahLst/>
            <a:cxnLst/>
            <a:rect l="l" t="t" r="r" b="b"/>
            <a:pathLst>
              <a:path w="3863920" h="3699704">
                <a:moveTo>
                  <a:pt x="0" y="0"/>
                </a:moveTo>
                <a:lnTo>
                  <a:pt x="3863920" y="0"/>
                </a:lnTo>
                <a:lnTo>
                  <a:pt x="3863920" y="3699704"/>
                </a:lnTo>
                <a:lnTo>
                  <a:pt x="0" y="3699704"/>
                </a:lnTo>
                <a:lnTo>
                  <a:pt x="0" y="0"/>
                </a:lnTo>
                <a:close/>
              </a:path>
            </a:pathLst>
          </a:custGeom>
          <a:blipFill>
            <a:blip r:embed="rId3"/>
            <a:stretch>
              <a:fillRect/>
            </a:stretch>
          </a:blipFill>
        </p:spPr>
      </p:sp>
      <p:sp>
        <p:nvSpPr>
          <p:cNvPr id="5" name="Freeform 5"/>
          <p:cNvSpPr/>
          <p:nvPr/>
        </p:nvSpPr>
        <p:spPr>
          <a:xfrm rot="-10800000">
            <a:off x="15751273" y="-1086697"/>
            <a:ext cx="3863920" cy="3699704"/>
          </a:xfrm>
          <a:custGeom>
            <a:avLst/>
            <a:gdLst/>
            <a:ahLst/>
            <a:cxnLst/>
            <a:rect l="l" t="t" r="r" b="b"/>
            <a:pathLst>
              <a:path w="3863920" h="3699704">
                <a:moveTo>
                  <a:pt x="0" y="0"/>
                </a:moveTo>
                <a:lnTo>
                  <a:pt x="3863920" y="0"/>
                </a:lnTo>
                <a:lnTo>
                  <a:pt x="3863920" y="3699704"/>
                </a:lnTo>
                <a:lnTo>
                  <a:pt x="0" y="3699704"/>
                </a:lnTo>
                <a:lnTo>
                  <a:pt x="0" y="0"/>
                </a:lnTo>
                <a:close/>
              </a:path>
            </a:pathLst>
          </a:custGeom>
          <a:blipFill>
            <a:blip r:embed="rId3"/>
            <a:stretch>
              <a:fillRect/>
            </a:stretch>
          </a:blipFill>
        </p:spPr>
      </p:sp>
      <p:grpSp>
        <p:nvGrpSpPr>
          <p:cNvPr id="6" name="Group 6"/>
          <p:cNvGrpSpPr/>
          <p:nvPr/>
        </p:nvGrpSpPr>
        <p:grpSpPr>
          <a:xfrm>
            <a:off x="4359823" y="1268668"/>
            <a:ext cx="12689927" cy="7749664"/>
            <a:chOff x="0" y="0"/>
            <a:chExt cx="3342203" cy="2041064"/>
          </a:xfrm>
        </p:grpSpPr>
        <p:sp>
          <p:nvSpPr>
            <p:cNvPr id="7" name="Freeform 7"/>
            <p:cNvSpPr/>
            <p:nvPr/>
          </p:nvSpPr>
          <p:spPr>
            <a:xfrm>
              <a:off x="0" y="0"/>
              <a:ext cx="3342203" cy="2041064"/>
            </a:xfrm>
            <a:custGeom>
              <a:avLst/>
              <a:gdLst/>
              <a:ahLst/>
              <a:cxnLst/>
              <a:rect l="l" t="t" r="r" b="b"/>
              <a:pathLst>
                <a:path w="3342203" h="2041064">
                  <a:moveTo>
                    <a:pt x="15252" y="0"/>
                  </a:moveTo>
                  <a:lnTo>
                    <a:pt x="3326951" y="0"/>
                  </a:lnTo>
                  <a:cubicBezTo>
                    <a:pt x="3335374" y="0"/>
                    <a:pt x="3342203" y="6829"/>
                    <a:pt x="3342203" y="15252"/>
                  </a:cubicBezTo>
                  <a:lnTo>
                    <a:pt x="3342203" y="2025812"/>
                  </a:lnTo>
                  <a:cubicBezTo>
                    <a:pt x="3342203" y="2034235"/>
                    <a:pt x="3335374" y="2041064"/>
                    <a:pt x="3326951" y="2041064"/>
                  </a:cubicBezTo>
                  <a:lnTo>
                    <a:pt x="15252" y="2041064"/>
                  </a:lnTo>
                  <a:cubicBezTo>
                    <a:pt x="11207" y="2041064"/>
                    <a:pt x="7328" y="2039457"/>
                    <a:pt x="4467" y="2036597"/>
                  </a:cubicBezTo>
                  <a:cubicBezTo>
                    <a:pt x="1607" y="2033736"/>
                    <a:pt x="0" y="2029857"/>
                    <a:pt x="0" y="2025812"/>
                  </a:cubicBezTo>
                  <a:lnTo>
                    <a:pt x="0" y="15252"/>
                  </a:lnTo>
                  <a:cubicBezTo>
                    <a:pt x="0" y="6829"/>
                    <a:pt x="6829" y="0"/>
                    <a:pt x="15252" y="0"/>
                  </a:cubicBezTo>
                  <a:close/>
                </a:path>
              </a:pathLst>
            </a:custGeom>
            <a:solidFill>
              <a:srgbClr val="FFFFFF"/>
            </a:solidFill>
          </p:spPr>
        </p:sp>
        <p:sp>
          <p:nvSpPr>
            <p:cNvPr id="8" name="TextBox 8"/>
            <p:cNvSpPr txBox="1"/>
            <p:nvPr/>
          </p:nvSpPr>
          <p:spPr>
            <a:xfrm>
              <a:off x="0" y="-47625"/>
              <a:ext cx="3342203" cy="2088689"/>
            </a:xfrm>
            <a:prstGeom prst="rect">
              <a:avLst/>
            </a:prstGeom>
          </p:spPr>
          <p:txBody>
            <a:bodyPr lIns="50800" tIns="50800" rIns="50800" bIns="50800" rtlCol="0" anchor="ctr"/>
            <a:lstStyle/>
            <a:p>
              <a:pPr algn="ctr">
                <a:lnSpc>
                  <a:spcPts val="3079"/>
                </a:lnSpc>
              </a:pPr>
              <a:endParaRPr/>
            </a:p>
          </p:txBody>
        </p:sp>
      </p:grpSp>
      <p:sp>
        <p:nvSpPr>
          <p:cNvPr id="9" name="Freeform 9"/>
          <p:cNvSpPr/>
          <p:nvPr/>
        </p:nvSpPr>
        <p:spPr>
          <a:xfrm>
            <a:off x="13908993" y="5077050"/>
            <a:ext cx="7548481" cy="7001216"/>
          </a:xfrm>
          <a:custGeom>
            <a:avLst/>
            <a:gdLst/>
            <a:ahLst/>
            <a:cxnLst/>
            <a:rect l="l" t="t" r="r" b="b"/>
            <a:pathLst>
              <a:path w="7548481" h="7001216">
                <a:moveTo>
                  <a:pt x="0" y="0"/>
                </a:moveTo>
                <a:lnTo>
                  <a:pt x="7548481" y="0"/>
                </a:lnTo>
                <a:lnTo>
                  <a:pt x="7548481" y="7001217"/>
                </a:lnTo>
                <a:lnTo>
                  <a:pt x="0" y="7001217"/>
                </a:lnTo>
                <a:lnTo>
                  <a:pt x="0" y="0"/>
                </a:lnTo>
                <a:close/>
              </a:path>
            </a:pathLst>
          </a:custGeom>
          <a:blipFill>
            <a:blip r:embed="rId2"/>
            <a:stretch>
              <a:fillRect/>
            </a:stretch>
          </a:blipFill>
        </p:spPr>
      </p:sp>
      <p:grpSp>
        <p:nvGrpSpPr>
          <p:cNvPr id="10" name="Group 10"/>
          <p:cNvGrpSpPr>
            <a:grpSpLocks noChangeAspect="1"/>
          </p:cNvGrpSpPr>
          <p:nvPr/>
        </p:nvGrpSpPr>
        <p:grpSpPr>
          <a:xfrm>
            <a:off x="-2051378" y="3236663"/>
            <a:ext cx="9146584" cy="5246370"/>
            <a:chOff x="0" y="0"/>
            <a:chExt cx="7981950" cy="4578350"/>
          </a:xfrm>
        </p:grpSpPr>
        <p:sp>
          <p:nvSpPr>
            <p:cNvPr id="11" name="Freeform 11"/>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10101"/>
            </a:solidFill>
          </p:spPr>
        </p:sp>
        <p:sp>
          <p:nvSpPr>
            <p:cNvPr id="12" name="Freeform 12"/>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3" name="Freeform 13"/>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4" name="Freeform 14"/>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15" name="Freeform 15"/>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b="-139600"/>
              </a:stretch>
            </a:blipFill>
          </p:spPr>
        </p:sp>
      </p:grpSp>
      <p:grpSp>
        <p:nvGrpSpPr>
          <p:cNvPr id="16" name="Group 16"/>
          <p:cNvGrpSpPr/>
          <p:nvPr/>
        </p:nvGrpSpPr>
        <p:grpSpPr>
          <a:xfrm>
            <a:off x="15910336" y="7903177"/>
            <a:ext cx="1348964" cy="1348964"/>
            <a:chOff x="0" y="0"/>
            <a:chExt cx="1798619" cy="1798619"/>
          </a:xfrm>
        </p:grpSpPr>
        <p:grpSp>
          <p:nvGrpSpPr>
            <p:cNvPr id="17" name="Group 17"/>
            <p:cNvGrpSpPr/>
            <p:nvPr/>
          </p:nvGrpSpPr>
          <p:grpSpPr>
            <a:xfrm>
              <a:off x="0" y="0"/>
              <a:ext cx="1798619" cy="179861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20" name="Freeform 20"/>
            <p:cNvSpPr/>
            <p:nvPr/>
          </p:nvSpPr>
          <p:spPr>
            <a:xfrm>
              <a:off x="623493" y="520234"/>
              <a:ext cx="628857" cy="783622"/>
            </a:xfrm>
            <a:custGeom>
              <a:avLst/>
              <a:gdLst/>
              <a:ahLst/>
              <a:cxnLst/>
              <a:rect l="l" t="t" r="r" b="b"/>
              <a:pathLst>
                <a:path w="628857" h="783622">
                  <a:moveTo>
                    <a:pt x="0" y="0"/>
                  </a:moveTo>
                  <a:lnTo>
                    <a:pt x="628856" y="0"/>
                  </a:lnTo>
                  <a:lnTo>
                    <a:pt x="628856" y="783622"/>
                  </a:lnTo>
                  <a:lnTo>
                    <a:pt x="0" y="7836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21" name="AutoShape 21"/>
          <p:cNvSpPr/>
          <p:nvPr/>
        </p:nvSpPr>
        <p:spPr>
          <a:xfrm>
            <a:off x="8076046" y="4691551"/>
            <a:ext cx="8024194" cy="0"/>
          </a:xfrm>
          <a:prstGeom prst="line">
            <a:avLst/>
          </a:prstGeom>
          <a:ln w="9525" cap="flat">
            <a:solidFill>
              <a:srgbClr val="CCCCCC"/>
            </a:solidFill>
            <a:prstDash val="solid"/>
            <a:headEnd type="none" w="sm" len="sm"/>
            <a:tailEnd type="none" w="sm" len="sm"/>
          </a:ln>
        </p:spPr>
      </p:sp>
      <p:sp>
        <p:nvSpPr>
          <p:cNvPr id="22" name="AutoShape 22"/>
          <p:cNvSpPr/>
          <p:nvPr/>
        </p:nvSpPr>
        <p:spPr>
          <a:xfrm>
            <a:off x="8057145" y="6635288"/>
            <a:ext cx="8024194" cy="0"/>
          </a:xfrm>
          <a:prstGeom prst="line">
            <a:avLst/>
          </a:prstGeom>
          <a:ln w="9525" cap="flat">
            <a:solidFill>
              <a:srgbClr val="CCCCCC"/>
            </a:solidFill>
            <a:prstDash val="solid"/>
            <a:headEnd type="none" w="sm" len="sm"/>
            <a:tailEnd type="none" w="sm" len="sm"/>
          </a:ln>
        </p:spPr>
      </p:sp>
      <p:sp>
        <p:nvSpPr>
          <p:cNvPr id="23" name="TextBox 23"/>
          <p:cNvSpPr txBox="1"/>
          <p:nvPr/>
        </p:nvSpPr>
        <p:spPr>
          <a:xfrm>
            <a:off x="8057145" y="3310108"/>
            <a:ext cx="7786516" cy="1133475"/>
          </a:xfrm>
          <a:prstGeom prst="rect">
            <a:avLst/>
          </a:prstGeom>
        </p:spPr>
        <p:txBody>
          <a:bodyPr lIns="0" tIns="0" rIns="0" bIns="0" rtlCol="0" anchor="t">
            <a:spAutoFit/>
          </a:bodyPr>
          <a:lstStyle/>
          <a:p>
            <a:pPr>
              <a:lnSpc>
                <a:spcPts val="3000"/>
              </a:lnSpc>
            </a:pPr>
            <a:r>
              <a:rPr lang="en-US" sz="2000">
                <a:solidFill>
                  <a:srgbClr val="555555"/>
                </a:solidFill>
                <a:latin typeface="Open Sauce Light"/>
              </a:rPr>
              <a:t>Pengembangan sektor ekonomi lainnya yang sesuai dengan potensi dan keunggulan masing-masing provinsi bisa menjadi langkah positif.</a:t>
            </a:r>
          </a:p>
        </p:txBody>
      </p:sp>
      <p:sp>
        <p:nvSpPr>
          <p:cNvPr id="24" name="TextBox 24"/>
          <p:cNvSpPr txBox="1"/>
          <p:nvPr/>
        </p:nvSpPr>
        <p:spPr>
          <a:xfrm>
            <a:off x="6513277" y="3262483"/>
            <a:ext cx="1281073" cy="962660"/>
          </a:xfrm>
          <a:prstGeom prst="rect">
            <a:avLst/>
          </a:prstGeom>
        </p:spPr>
        <p:txBody>
          <a:bodyPr lIns="0" tIns="0" rIns="0" bIns="0" rtlCol="0" anchor="t">
            <a:spAutoFit/>
          </a:bodyPr>
          <a:lstStyle/>
          <a:p>
            <a:pPr algn="r">
              <a:lnSpc>
                <a:spcPts val="7840"/>
              </a:lnSpc>
            </a:pPr>
            <a:r>
              <a:rPr lang="en-US" sz="5600" spc="-812">
                <a:solidFill>
                  <a:srgbClr val="000000"/>
                </a:solidFill>
                <a:latin typeface="Bank Gothic Medium"/>
              </a:rPr>
              <a:t>01</a:t>
            </a:r>
          </a:p>
        </p:txBody>
      </p:sp>
      <p:sp>
        <p:nvSpPr>
          <p:cNvPr id="25" name="TextBox 25"/>
          <p:cNvSpPr txBox="1"/>
          <p:nvPr/>
        </p:nvSpPr>
        <p:spPr>
          <a:xfrm>
            <a:off x="8076046" y="5253844"/>
            <a:ext cx="7786516" cy="752475"/>
          </a:xfrm>
          <a:prstGeom prst="rect">
            <a:avLst/>
          </a:prstGeom>
        </p:spPr>
        <p:txBody>
          <a:bodyPr lIns="0" tIns="0" rIns="0" bIns="0" rtlCol="0" anchor="t">
            <a:spAutoFit/>
          </a:bodyPr>
          <a:lstStyle/>
          <a:p>
            <a:pPr>
              <a:lnSpc>
                <a:spcPts val="3000"/>
              </a:lnSpc>
            </a:pPr>
            <a:r>
              <a:rPr lang="en-US" sz="2000">
                <a:solidFill>
                  <a:srgbClr val="555555"/>
                </a:solidFill>
                <a:latin typeface="Open Sauce Light"/>
              </a:rPr>
              <a:t>Pengembangan infrastruktur pariwisata dan promosi destinasi wisata dapat menjadi potensi ekonomi yang signifikan.</a:t>
            </a:r>
          </a:p>
        </p:txBody>
      </p:sp>
      <p:sp>
        <p:nvSpPr>
          <p:cNvPr id="26" name="TextBox 26"/>
          <p:cNvSpPr txBox="1"/>
          <p:nvPr/>
        </p:nvSpPr>
        <p:spPr>
          <a:xfrm>
            <a:off x="6513277" y="5206219"/>
            <a:ext cx="1281073" cy="962660"/>
          </a:xfrm>
          <a:prstGeom prst="rect">
            <a:avLst/>
          </a:prstGeom>
        </p:spPr>
        <p:txBody>
          <a:bodyPr lIns="0" tIns="0" rIns="0" bIns="0" rtlCol="0" anchor="t">
            <a:spAutoFit/>
          </a:bodyPr>
          <a:lstStyle/>
          <a:p>
            <a:pPr algn="r">
              <a:lnSpc>
                <a:spcPts val="7840"/>
              </a:lnSpc>
            </a:pPr>
            <a:r>
              <a:rPr lang="en-US" sz="5600" spc="-812">
                <a:solidFill>
                  <a:srgbClr val="000000"/>
                </a:solidFill>
                <a:latin typeface="Bank Gothic Medium"/>
              </a:rPr>
              <a:t>02</a:t>
            </a:r>
          </a:p>
        </p:txBody>
      </p:sp>
      <p:sp>
        <p:nvSpPr>
          <p:cNvPr id="27" name="TextBox 27"/>
          <p:cNvSpPr txBox="1"/>
          <p:nvPr/>
        </p:nvSpPr>
        <p:spPr>
          <a:xfrm>
            <a:off x="8076046" y="7197581"/>
            <a:ext cx="7786516" cy="752475"/>
          </a:xfrm>
          <a:prstGeom prst="rect">
            <a:avLst/>
          </a:prstGeom>
        </p:spPr>
        <p:txBody>
          <a:bodyPr lIns="0" tIns="0" rIns="0" bIns="0" rtlCol="0" anchor="t">
            <a:spAutoFit/>
          </a:bodyPr>
          <a:lstStyle/>
          <a:p>
            <a:pPr>
              <a:lnSpc>
                <a:spcPts val="3000"/>
              </a:lnSpc>
            </a:pPr>
            <a:r>
              <a:rPr lang="en-US" sz="2000">
                <a:solidFill>
                  <a:srgbClr val="555555"/>
                </a:solidFill>
                <a:latin typeface="Open Sauce Light"/>
              </a:rPr>
              <a:t>mempertimbangkan upaya pengembangan ekspor untuk meningkatkan pendapatan dan perekonomian nasional. </a:t>
            </a:r>
          </a:p>
        </p:txBody>
      </p:sp>
      <p:sp>
        <p:nvSpPr>
          <p:cNvPr id="28" name="TextBox 28"/>
          <p:cNvSpPr txBox="1"/>
          <p:nvPr/>
        </p:nvSpPr>
        <p:spPr>
          <a:xfrm>
            <a:off x="6687868" y="6987396"/>
            <a:ext cx="1106482" cy="962660"/>
          </a:xfrm>
          <a:prstGeom prst="rect">
            <a:avLst/>
          </a:prstGeom>
        </p:spPr>
        <p:txBody>
          <a:bodyPr lIns="0" tIns="0" rIns="0" bIns="0" rtlCol="0" anchor="t">
            <a:spAutoFit/>
          </a:bodyPr>
          <a:lstStyle/>
          <a:p>
            <a:pPr algn="r">
              <a:lnSpc>
                <a:spcPts val="7840"/>
              </a:lnSpc>
            </a:pPr>
            <a:r>
              <a:rPr lang="en-US" sz="5600" spc="-812">
                <a:solidFill>
                  <a:srgbClr val="000000"/>
                </a:solidFill>
                <a:latin typeface="Bank Gothic Medium"/>
              </a:rPr>
              <a:t>03</a:t>
            </a:r>
          </a:p>
        </p:txBody>
      </p:sp>
      <p:sp>
        <p:nvSpPr>
          <p:cNvPr id="29" name="TextBox 29"/>
          <p:cNvSpPr txBox="1"/>
          <p:nvPr/>
        </p:nvSpPr>
        <p:spPr>
          <a:xfrm>
            <a:off x="4359823" y="1988018"/>
            <a:ext cx="12689927" cy="886461"/>
          </a:xfrm>
          <a:prstGeom prst="rect">
            <a:avLst/>
          </a:prstGeom>
        </p:spPr>
        <p:txBody>
          <a:bodyPr lIns="0" tIns="0" rIns="0" bIns="0" rtlCol="0" anchor="t">
            <a:spAutoFit/>
          </a:bodyPr>
          <a:lstStyle/>
          <a:p>
            <a:pPr algn="ctr">
              <a:lnSpc>
                <a:spcPts val="5920"/>
              </a:lnSpc>
            </a:pPr>
            <a:r>
              <a:rPr lang="en-US" sz="8000" spc="-728">
                <a:solidFill>
                  <a:srgbClr val="000000"/>
                </a:solidFill>
                <a:latin typeface="Bank Gothic Medium"/>
              </a:rPr>
              <a:t>SUGGESTION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20900" r="-25293" b="-1843"/>
            </a:stretch>
          </a:blipFill>
        </p:spPr>
      </p:sp>
      <p:grpSp>
        <p:nvGrpSpPr>
          <p:cNvPr id="3" name="Group 3"/>
          <p:cNvGrpSpPr/>
          <p:nvPr/>
        </p:nvGrpSpPr>
        <p:grpSpPr>
          <a:xfrm>
            <a:off x="9807842" y="1028700"/>
            <a:ext cx="9381896" cy="3536955"/>
            <a:chOff x="0" y="0"/>
            <a:chExt cx="3089942" cy="1164902"/>
          </a:xfrm>
        </p:grpSpPr>
        <p:sp>
          <p:nvSpPr>
            <p:cNvPr id="4" name="Freeform 4"/>
            <p:cNvSpPr/>
            <p:nvPr/>
          </p:nvSpPr>
          <p:spPr>
            <a:xfrm>
              <a:off x="0" y="0"/>
              <a:ext cx="3089942" cy="1164902"/>
            </a:xfrm>
            <a:custGeom>
              <a:avLst/>
              <a:gdLst/>
              <a:ahLst/>
              <a:cxnLst/>
              <a:rect l="l" t="t" r="r" b="b"/>
              <a:pathLst>
                <a:path w="3089942" h="1164902">
                  <a:moveTo>
                    <a:pt x="2965482" y="1164902"/>
                  </a:moveTo>
                  <a:lnTo>
                    <a:pt x="124460" y="1164902"/>
                  </a:lnTo>
                  <a:cubicBezTo>
                    <a:pt x="55880" y="1164902"/>
                    <a:pt x="0" y="1109022"/>
                    <a:pt x="0" y="1040442"/>
                  </a:cubicBezTo>
                  <a:lnTo>
                    <a:pt x="0" y="124460"/>
                  </a:lnTo>
                  <a:cubicBezTo>
                    <a:pt x="0" y="55880"/>
                    <a:pt x="55880" y="0"/>
                    <a:pt x="124460" y="0"/>
                  </a:cubicBezTo>
                  <a:lnTo>
                    <a:pt x="2965482" y="0"/>
                  </a:lnTo>
                  <a:cubicBezTo>
                    <a:pt x="3034062" y="0"/>
                    <a:pt x="3089942" y="55880"/>
                    <a:pt x="3089942" y="124460"/>
                  </a:cubicBezTo>
                  <a:lnTo>
                    <a:pt x="3089942" y="1040442"/>
                  </a:lnTo>
                  <a:cubicBezTo>
                    <a:pt x="3089942" y="1109022"/>
                    <a:pt x="3034062" y="1164902"/>
                    <a:pt x="2965482" y="1164902"/>
                  </a:cubicBezTo>
                  <a:close/>
                </a:path>
              </a:pathLst>
            </a:custGeom>
            <a:solidFill>
              <a:srgbClr val="6968D4"/>
            </a:solidFill>
          </p:spPr>
        </p:sp>
      </p:grpSp>
      <p:grpSp>
        <p:nvGrpSpPr>
          <p:cNvPr id="5" name="Group 5"/>
          <p:cNvGrpSpPr/>
          <p:nvPr/>
        </p:nvGrpSpPr>
        <p:grpSpPr>
          <a:xfrm>
            <a:off x="9807842" y="3771900"/>
            <a:ext cx="9381896" cy="3278985"/>
            <a:chOff x="0" y="0"/>
            <a:chExt cx="3089942" cy="1079939"/>
          </a:xfrm>
        </p:grpSpPr>
        <p:sp>
          <p:nvSpPr>
            <p:cNvPr id="6" name="Freeform 6"/>
            <p:cNvSpPr/>
            <p:nvPr/>
          </p:nvSpPr>
          <p:spPr>
            <a:xfrm>
              <a:off x="0" y="0"/>
              <a:ext cx="3089942" cy="1079939"/>
            </a:xfrm>
            <a:custGeom>
              <a:avLst/>
              <a:gdLst/>
              <a:ahLst/>
              <a:cxnLst/>
              <a:rect l="l" t="t" r="r" b="b"/>
              <a:pathLst>
                <a:path w="3089942" h="1079939">
                  <a:moveTo>
                    <a:pt x="2965482" y="1079939"/>
                  </a:moveTo>
                  <a:lnTo>
                    <a:pt x="124460" y="1079939"/>
                  </a:lnTo>
                  <a:cubicBezTo>
                    <a:pt x="55880" y="1079939"/>
                    <a:pt x="0" y="1024059"/>
                    <a:pt x="0" y="955479"/>
                  </a:cubicBezTo>
                  <a:lnTo>
                    <a:pt x="0" y="124460"/>
                  </a:lnTo>
                  <a:cubicBezTo>
                    <a:pt x="0" y="55880"/>
                    <a:pt x="55880" y="0"/>
                    <a:pt x="124460" y="0"/>
                  </a:cubicBezTo>
                  <a:lnTo>
                    <a:pt x="2965482" y="0"/>
                  </a:lnTo>
                  <a:cubicBezTo>
                    <a:pt x="3034062" y="0"/>
                    <a:pt x="3089942" y="55880"/>
                    <a:pt x="3089942" y="124460"/>
                  </a:cubicBezTo>
                  <a:lnTo>
                    <a:pt x="3089942" y="955479"/>
                  </a:lnTo>
                  <a:cubicBezTo>
                    <a:pt x="3089942" y="1024059"/>
                    <a:pt x="3034062" y="1079939"/>
                    <a:pt x="2965482" y="1079939"/>
                  </a:cubicBezTo>
                  <a:close/>
                </a:path>
              </a:pathLst>
            </a:custGeom>
            <a:solidFill>
              <a:srgbClr val="484995"/>
            </a:solidFill>
          </p:spPr>
        </p:sp>
      </p:grpSp>
      <p:grpSp>
        <p:nvGrpSpPr>
          <p:cNvPr id="7" name="Group 7"/>
          <p:cNvGrpSpPr/>
          <p:nvPr/>
        </p:nvGrpSpPr>
        <p:grpSpPr>
          <a:xfrm>
            <a:off x="9807842" y="6515100"/>
            <a:ext cx="9381896" cy="2743200"/>
            <a:chOff x="0" y="0"/>
            <a:chExt cx="3089942" cy="903477"/>
          </a:xfrm>
        </p:grpSpPr>
        <p:sp>
          <p:nvSpPr>
            <p:cNvPr id="8" name="Freeform 8"/>
            <p:cNvSpPr/>
            <p:nvPr/>
          </p:nvSpPr>
          <p:spPr>
            <a:xfrm>
              <a:off x="0" y="0"/>
              <a:ext cx="3089942" cy="903477"/>
            </a:xfrm>
            <a:custGeom>
              <a:avLst/>
              <a:gdLst/>
              <a:ahLst/>
              <a:cxnLst/>
              <a:rect l="l" t="t" r="r" b="b"/>
              <a:pathLst>
                <a:path w="3089942" h="903477">
                  <a:moveTo>
                    <a:pt x="2965482" y="903477"/>
                  </a:moveTo>
                  <a:lnTo>
                    <a:pt x="124460" y="903477"/>
                  </a:lnTo>
                  <a:cubicBezTo>
                    <a:pt x="55880" y="903477"/>
                    <a:pt x="0" y="847597"/>
                    <a:pt x="0" y="779017"/>
                  </a:cubicBezTo>
                  <a:lnTo>
                    <a:pt x="0" y="124460"/>
                  </a:lnTo>
                  <a:cubicBezTo>
                    <a:pt x="0" y="55880"/>
                    <a:pt x="55880" y="0"/>
                    <a:pt x="124460" y="0"/>
                  </a:cubicBezTo>
                  <a:lnTo>
                    <a:pt x="2965482" y="0"/>
                  </a:lnTo>
                  <a:cubicBezTo>
                    <a:pt x="3034062" y="0"/>
                    <a:pt x="3089942" y="55880"/>
                    <a:pt x="3089942" y="124460"/>
                  </a:cubicBezTo>
                  <a:lnTo>
                    <a:pt x="3089942" y="779017"/>
                  </a:lnTo>
                  <a:cubicBezTo>
                    <a:pt x="3089942" y="847597"/>
                    <a:pt x="3034062" y="903477"/>
                    <a:pt x="2965482" y="903477"/>
                  </a:cubicBezTo>
                  <a:close/>
                </a:path>
              </a:pathLst>
            </a:custGeom>
            <a:solidFill>
              <a:srgbClr val="2D2E5F"/>
            </a:solidFill>
          </p:spPr>
        </p:sp>
      </p:grpSp>
      <p:grpSp>
        <p:nvGrpSpPr>
          <p:cNvPr id="9" name="Group 9"/>
          <p:cNvGrpSpPr/>
          <p:nvPr/>
        </p:nvGrpSpPr>
        <p:grpSpPr>
          <a:xfrm>
            <a:off x="8229758" y="1497330"/>
            <a:ext cx="3156167" cy="456985"/>
            <a:chOff x="0" y="0"/>
            <a:chExt cx="4561055" cy="660400"/>
          </a:xfrm>
        </p:grpSpPr>
        <p:sp>
          <p:nvSpPr>
            <p:cNvPr id="10" name="Freeform 10"/>
            <p:cNvSpPr/>
            <p:nvPr/>
          </p:nvSpPr>
          <p:spPr>
            <a:xfrm>
              <a:off x="0" y="0"/>
              <a:ext cx="4561055" cy="660400"/>
            </a:xfrm>
            <a:custGeom>
              <a:avLst/>
              <a:gdLst/>
              <a:ahLst/>
              <a:cxnLst/>
              <a:rect l="l" t="t" r="r" b="b"/>
              <a:pathLst>
                <a:path w="4561055" h="660400">
                  <a:moveTo>
                    <a:pt x="4436595" y="660400"/>
                  </a:moveTo>
                  <a:lnTo>
                    <a:pt x="124460" y="660400"/>
                  </a:lnTo>
                  <a:cubicBezTo>
                    <a:pt x="55880" y="660400"/>
                    <a:pt x="0" y="604520"/>
                    <a:pt x="0" y="535940"/>
                  </a:cubicBezTo>
                  <a:lnTo>
                    <a:pt x="0" y="124460"/>
                  </a:lnTo>
                  <a:cubicBezTo>
                    <a:pt x="0" y="55880"/>
                    <a:pt x="55880" y="0"/>
                    <a:pt x="124460" y="0"/>
                  </a:cubicBezTo>
                  <a:lnTo>
                    <a:pt x="4436595" y="0"/>
                  </a:lnTo>
                  <a:cubicBezTo>
                    <a:pt x="4505175" y="0"/>
                    <a:pt x="4561055" y="55880"/>
                    <a:pt x="4561055" y="124460"/>
                  </a:cubicBezTo>
                  <a:lnTo>
                    <a:pt x="4561055" y="535940"/>
                  </a:lnTo>
                  <a:cubicBezTo>
                    <a:pt x="4561055" y="604520"/>
                    <a:pt x="4505175" y="660400"/>
                    <a:pt x="4436595" y="660400"/>
                  </a:cubicBezTo>
                  <a:close/>
                </a:path>
              </a:pathLst>
            </a:custGeom>
            <a:solidFill>
              <a:srgbClr val="9695FF"/>
            </a:solidFill>
          </p:spPr>
        </p:sp>
      </p:grpSp>
      <p:grpSp>
        <p:nvGrpSpPr>
          <p:cNvPr id="11" name="Group 11"/>
          <p:cNvGrpSpPr/>
          <p:nvPr/>
        </p:nvGrpSpPr>
        <p:grpSpPr>
          <a:xfrm>
            <a:off x="8229758" y="4265653"/>
            <a:ext cx="3156167" cy="456985"/>
            <a:chOff x="0" y="0"/>
            <a:chExt cx="4561055" cy="660400"/>
          </a:xfrm>
        </p:grpSpPr>
        <p:sp>
          <p:nvSpPr>
            <p:cNvPr id="12" name="Freeform 12"/>
            <p:cNvSpPr/>
            <p:nvPr/>
          </p:nvSpPr>
          <p:spPr>
            <a:xfrm>
              <a:off x="0" y="0"/>
              <a:ext cx="4561055" cy="660400"/>
            </a:xfrm>
            <a:custGeom>
              <a:avLst/>
              <a:gdLst/>
              <a:ahLst/>
              <a:cxnLst/>
              <a:rect l="l" t="t" r="r" b="b"/>
              <a:pathLst>
                <a:path w="4561055" h="660400">
                  <a:moveTo>
                    <a:pt x="4436595" y="660400"/>
                  </a:moveTo>
                  <a:lnTo>
                    <a:pt x="124460" y="660400"/>
                  </a:lnTo>
                  <a:cubicBezTo>
                    <a:pt x="55880" y="660400"/>
                    <a:pt x="0" y="604520"/>
                    <a:pt x="0" y="535940"/>
                  </a:cubicBezTo>
                  <a:lnTo>
                    <a:pt x="0" y="124460"/>
                  </a:lnTo>
                  <a:cubicBezTo>
                    <a:pt x="0" y="55880"/>
                    <a:pt x="55880" y="0"/>
                    <a:pt x="124460" y="0"/>
                  </a:cubicBezTo>
                  <a:lnTo>
                    <a:pt x="4436595" y="0"/>
                  </a:lnTo>
                  <a:cubicBezTo>
                    <a:pt x="4505175" y="0"/>
                    <a:pt x="4561055" y="55880"/>
                    <a:pt x="4561055" y="124460"/>
                  </a:cubicBezTo>
                  <a:lnTo>
                    <a:pt x="4561055" y="535940"/>
                  </a:lnTo>
                  <a:cubicBezTo>
                    <a:pt x="4561055" y="604520"/>
                    <a:pt x="4505175" y="660400"/>
                    <a:pt x="4436595" y="660400"/>
                  </a:cubicBezTo>
                  <a:close/>
                </a:path>
              </a:pathLst>
            </a:custGeom>
            <a:solidFill>
              <a:srgbClr val="9695FF"/>
            </a:solidFill>
          </p:spPr>
        </p:sp>
      </p:grpSp>
      <p:grpSp>
        <p:nvGrpSpPr>
          <p:cNvPr id="13" name="Group 13"/>
          <p:cNvGrpSpPr/>
          <p:nvPr/>
        </p:nvGrpSpPr>
        <p:grpSpPr>
          <a:xfrm>
            <a:off x="8229758" y="7003260"/>
            <a:ext cx="3156167" cy="456985"/>
            <a:chOff x="0" y="0"/>
            <a:chExt cx="4561055" cy="660400"/>
          </a:xfrm>
        </p:grpSpPr>
        <p:sp>
          <p:nvSpPr>
            <p:cNvPr id="14" name="Freeform 14"/>
            <p:cNvSpPr/>
            <p:nvPr/>
          </p:nvSpPr>
          <p:spPr>
            <a:xfrm>
              <a:off x="0" y="0"/>
              <a:ext cx="4561055" cy="660400"/>
            </a:xfrm>
            <a:custGeom>
              <a:avLst/>
              <a:gdLst/>
              <a:ahLst/>
              <a:cxnLst/>
              <a:rect l="l" t="t" r="r" b="b"/>
              <a:pathLst>
                <a:path w="4561055" h="660400">
                  <a:moveTo>
                    <a:pt x="4436595" y="660400"/>
                  </a:moveTo>
                  <a:lnTo>
                    <a:pt x="124460" y="660400"/>
                  </a:lnTo>
                  <a:cubicBezTo>
                    <a:pt x="55880" y="660400"/>
                    <a:pt x="0" y="604520"/>
                    <a:pt x="0" y="535940"/>
                  </a:cubicBezTo>
                  <a:lnTo>
                    <a:pt x="0" y="124460"/>
                  </a:lnTo>
                  <a:cubicBezTo>
                    <a:pt x="0" y="55880"/>
                    <a:pt x="55880" y="0"/>
                    <a:pt x="124460" y="0"/>
                  </a:cubicBezTo>
                  <a:lnTo>
                    <a:pt x="4436595" y="0"/>
                  </a:lnTo>
                  <a:cubicBezTo>
                    <a:pt x="4505175" y="0"/>
                    <a:pt x="4561055" y="55880"/>
                    <a:pt x="4561055" y="124460"/>
                  </a:cubicBezTo>
                  <a:lnTo>
                    <a:pt x="4561055" y="535940"/>
                  </a:lnTo>
                  <a:cubicBezTo>
                    <a:pt x="4561055" y="604520"/>
                    <a:pt x="4505175" y="660400"/>
                    <a:pt x="4436595" y="660400"/>
                  </a:cubicBezTo>
                  <a:close/>
                </a:path>
              </a:pathLst>
            </a:custGeom>
            <a:solidFill>
              <a:srgbClr val="9695FF"/>
            </a:solidFill>
          </p:spPr>
        </p:sp>
      </p:grpSp>
      <p:sp>
        <p:nvSpPr>
          <p:cNvPr id="15" name="AutoShape 15"/>
          <p:cNvSpPr/>
          <p:nvPr/>
        </p:nvSpPr>
        <p:spPr>
          <a:xfrm rot="-10800000">
            <a:off x="1234036" y="7818052"/>
            <a:ext cx="281189" cy="0"/>
          </a:xfrm>
          <a:prstGeom prst="line">
            <a:avLst/>
          </a:prstGeom>
          <a:ln w="9525" cap="flat">
            <a:solidFill>
              <a:srgbClr val="FFFFFF"/>
            </a:solidFill>
            <a:prstDash val="solid"/>
            <a:headEnd type="none" w="sm" len="sm"/>
            <a:tailEnd type="none" w="sm" len="sm"/>
          </a:ln>
        </p:spPr>
      </p:sp>
      <p:sp>
        <p:nvSpPr>
          <p:cNvPr id="16" name="Freeform 16"/>
          <p:cNvSpPr/>
          <p:nvPr/>
        </p:nvSpPr>
        <p:spPr>
          <a:xfrm>
            <a:off x="1515225" y="3116952"/>
            <a:ext cx="4929928" cy="5831097"/>
          </a:xfrm>
          <a:custGeom>
            <a:avLst/>
            <a:gdLst/>
            <a:ahLst/>
            <a:cxnLst/>
            <a:rect l="l" t="t" r="r" b="b"/>
            <a:pathLst>
              <a:path w="4929928" h="5831097">
                <a:moveTo>
                  <a:pt x="0" y="0"/>
                </a:moveTo>
                <a:lnTo>
                  <a:pt x="4929928" y="0"/>
                </a:lnTo>
                <a:lnTo>
                  <a:pt x="4929928" y="5831098"/>
                </a:lnTo>
                <a:lnTo>
                  <a:pt x="0" y="58310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1768777" y="1802023"/>
            <a:ext cx="4676375" cy="940308"/>
          </a:xfrm>
          <a:prstGeom prst="rect">
            <a:avLst/>
          </a:prstGeom>
        </p:spPr>
        <p:txBody>
          <a:bodyPr lIns="0" tIns="0" rIns="0" bIns="0" rtlCol="0" anchor="t">
            <a:spAutoFit/>
          </a:bodyPr>
          <a:lstStyle/>
          <a:p>
            <a:pPr>
              <a:lnSpc>
                <a:spcPts val="7235"/>
              </a:lnSpc>
            </a:pPr>
            <a:r>
              <a:rPr lang="en-US" sz="6699">
                <a:solidFill>
                  <a:srgbClr val="FFFFFF"/>
                </a:solidFill>
                <a:latin typeface="HK Grotesk Bold"/>
              </a:rPr>
              <a:t>Kesimpulan</a:t>
            </a:r>
          </a:p>
        </p:txBody>
      </p:sp>
      <p:sp>
        <p:nvSpPr>
          <p:cNvPr id="18" name="TextBox 18"/>
          <p:cNvSpPr txBox="1"/>
          <p:nvPr/>
        </p:nvSpPr>
        <p:spPr>
          <a:xfrm>
            <a:off x="10763199" y="2247793"/>
            <a:ext cx="7471181" cy="1221105"/>
          </a:xfrm>
          <a:prstGeom prst="rect">
            <a:avLst/>
          </a:prstGeom>
        </p:spPr>
        <p:txBody>
          <a:bodyPr lIns="0" tIns="0" rIns="0" bIns="0" rtlCol="0" anchor="t">
            <a:spAutoFit/>
          </a:bodyPr>
          <a:lstStyle/>
          <a:p>
            <a:pPr>
              <a:lnSpc>
                <a:spcPts val="2460"/>
              </a:lnSpc>
            </a:pPr>
            <a:r>
              <a:rPr lang="en-US" sz="2000">
                <a:solidFill>
                  <a:srgbClr val="FFFFFF"/>
                </a:solidFill>
                <a:latin typeface="HK Grotesk Light"/>
              </a:rPr>
              <a:t>Selama pengerjaan Proyek ini kami banyak mendapatkan pengalaman baru melakukan end to end analisis data mulai dari cleaning sampai dengan menghasilkan suatu tindkan / actionable insight yang harus diambil oleh stake holder terkait. </a:t>
            </a:r>
          </a:p>
        </p:txBody>
      </p:sp>
      <p:sp>
        <p:nvSpPr>
          <p:cNvPr id="19" name="TextBox 19"/>
          <p:cNvSpPr txBox="1"/>
          <p:nvPr/>
        </p:nvSpPr>
        <p:spPr>
          <a:xfrm>
            <a:off x="10828275" y="5003554"/>
            <a:ext cx="7406105" cy="1221105"/>
          </a:xfrm>
          <a:prstGeom prst="rect">
            <a:avLst/>
          </a:prstGeom>
        </p:spPr>
        <p:txBody>
          <a:bodyPr lIns="0" tIns="0" rIns="0" bIns="0" rtlCol="0" anchor="t">
            <a:spAutoFit/>
          </a:bodyPr>
          <a:lstStyle/>
          <a:p>
            <a:pPr>
              <a:lnSpc>
                <a:spcPts val="2460"/>
              </a:lnSpc>
            </a:pPr>
            <a:r>
              <a:rPr lang="en-US" sz="2000">
                <a:solidFill>
                  <a:srgbClr val="FFFFFF"/>
                </a:solidFill>
                <a:latin typeface="HK Grotesk Light"/>
              </a:rPr>
              <a:t>Banyak sekali skill yang didapatkan selama pengerjan proyek magang bersama Kementrian Desa dan Indekstat seperti problem solving, komunikasi dan presentasi kepada client dan mentor, manajemen waktu dan lain lain. </a:t>
            </a:r>
          </a:p>
        </p:txBody>
      </p:sp>
      <p:sp>
        <p:nvSpPr>
          <p:cNvPr id="20" name="TextBox 20"/>
          <p:cNvSpPr txBox="1"/>
          <p:nvPr/>
        </p:nvSpPr>
        <p:spPr>
          <a:xfrm>
            <a:off x="10477184" y="7726945"/>
            <a:ext cx="7757196" cy="1221105"/>
          </a:xfrm>
          <a:prstGeom prst="rect">
            <a:avLst/>
          </a:prstGeom>
        </p:spPr>
        <p:txBody>
          <a:bodyPr lIns="0" tIns="0" rIns="0" bIns="0" rtlCol="0" anchor="t">
            <a:spAutoFit/>
          </a:bodyPr>
          <a:lstStyle/>
          <a:p>
            <a:pPr>
              <a:lnSpc>
                <a:spcPts val="2460"/>
              </a:lnSpc>
            </a:pPr>
            <a:r>
              <a:rPr lang="en-US" sz="2000">
                <a:solidFill>
                  <a:srgbClr val="FFFFFF"/>
                </a:solidFill>
                <a:latin typeface="HK Grotesk Light"/>
              </a:rPr>
              <a:t>Program Magang selama 1 Bulan ini memberikan pengalaman langsung bagi kami menjadii seorang data analyst. Serta  dalam proyek ini kami mendapatkan mentor yang selalu mendampingi dan banyak memberikan arahan dalam penyelesaian proyek ini.  </a:t>
            </a:r>
          </a:p>
        </p:txBody>
      </p:sp>
      <p:sp>
        <p:nvSpPr>
          <p:cNvPr id="21" name="TextBox 21"/>
          <p:cNvSpPr txBox="1"/>
          <p:nvPr/>
        </p:nvSpPr>
        <p:spPr>
          <a:xfrm>
            <a:off x="8407343" y="1564112"/>
            <a:ext cx="2800996" cy="335026"/>
          </a:xfrm>
          <a:prstGeom prst="rect">
            <a:avLst/>
          </a:prstGeom>
        </p:spPr>
        <p:txBody>
          <a:bodyPr lIns="0" tIns="0" rIns="0" bIns="0" rtlCol="0" anchor="t">
            <a:spAutoFit/>
          </a:bodyPr>
          <a:lstStyle/>
          <a:p>
            <a:pPr algn="ctr">
              <a:lnSpc>
                <a:spcPts val="2552"/>
              </a:lnSpc>
            </a:pPr>
            <a:r>
              <a:rPr lang="en-US" sz="2200">
                <a:solidFill>
                  <a:srgbClr val="FFFFFF"/>
                </a:solidFill>
                <a:latin typeface="HK Grotesk Bold"/>
              </a:rPr>
              <a:t>Phase 1</a:t>
            </a:r>
          </a:p>
        </p:txBody>
      </p:sp>
      <p:sp>
        <p:nvSpPr>
          <p:cNvPr id="22" name="TextBox 22"/>
          <p:cNvSpPr txBox="1"/>
          <p:nvPr/>
        </p:nvSpPr>
        <p:spPr>
          <a:xfrm>
            <a:off x="8407343" y="4326632"/>
            <a:ext cx="2800996" cy="335026"/>
          </a:xfrm>
          <a:prstGeom prst="rect">
            <a:avLst/>
          </a:prstGeom>
        </p:spPr>
        <p:txBody>
          <a:bodyPr lIns="0" tIns="0" rIns="0" bIns="0" rtlCol="0" anchor="t">
            <a:spAutoFit/>
          </a:bodyPr>
          <a:lstStyle/>
          <a:p>
            <a:pPr algn="ctr">
              <a:lnSpc>
                <a:spcPts val="2552"/>
              </a:lnSpc>
            </a:pPr>
            <a:r>
              <a:rPr lang="en-US" sz="2200">
                <a:solidFill>
                  <a:srgbClr val="FFFFFF"/>
                </a:solidFill>
                <a:latin typeface="HK Grotesk Bold"/>
              </a:rPr>
              <a:t>Unfair Advantage 2</a:t>
            </a:r>
          </a:p>
        </p:txBody>
      </p:sp>
      <p:sp>
        <p:nvSpPr>
          <p:cNvPr id="23" name="TextBox 23"/>
          <p:cNvSpPr txBox="1"/>
          <p:nvPr/>
        </p:nvSpPr>
        <p:spPr>
          <a:xfrm>
            <a:off x="8407343" y="7064239"/>
            <a:ext cx="2800996" cy="335026"/>
          </a:xfrm>
          <a:prstGeom prst="rect">
            <a:avLst/>
          </a:prstGeom>
        </p:spPr>
        <p:txBody>
          <a:bodyPr lIns="0" tIns="0" rIns="0" bIns="0" rtlCol="0" anchor="t">
            <a:spAutoFit/>
          </a:bodyPr>
          <a:lstStyle/>
          <a:p>
            <a:pPr algn="ctr">
              <a:lnSpc>
                <a:spcPts val="2552"/>
              </a:lnSpc>
            </a:pPr>
            <a:r>
              <a:rPr lang="en-US" sz="2200">
                <a:solidFill>
                  <a:srgbClr val="FFFFFF"/>
                </a:solidFill>
                <a:latin typeface="HK Grotesk Bold"/>
              </a:rPr>
              <a:t>Unfair Advantage 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2" t="-121705" r="-22260" b="-1038"/>
            </a:stretch>
          </a:blipFill>
        </p:spPr>
      </p:sp>
      <p:grpSp>
        <p:nvGrpSpPr>
          <p:cNvPr id="3" name="Group 3"/>
          <p:cNvGrpSpPr/>
          <p:nvPr/>
        </p:nvGrpSpPr>
        <p:grpSpPr>
          <a:xfrm>
            <a:off x="10869181" y="0"/>
            <a:ext cx="6390119" cy="10287000"/>
            <a:chOff x="0" y="0"/>
            <a:chExt cx="2161596" cy="3479800"/>
          </a:xfrm>
        </p:grpSpPr>
        <p:sp>
          <p:nvSpPr>
            <p:cNvPr id="4" name="Freeform 4"/>
            <p:cNvSpPr/>
            <p:nvPr/>
          </p:nvSpPr>
          <p:spPr>
            <a:xfrm>
              <a:off x="0" y="0"/>
              <a:ext cx="2161596" cy="3479800"/>
            </a:xfrm>
            <a:custGeom>
              <a:avLst/>
              <a:gdLst/>
              <a:ahLst/>
              <a:cxnLst/>
              <a:rect l="l" t="t" r="r" b="b"/>
              <a:pathLst>
                <a:path w="2161596" h="3479800">
                  <a:moveTo>
                    <a:pt x="0" y="0"/>
                  </a:moveTo>
                  <a:lnTo>
                    <a:pt x="2161596" y="0"/>
                  </a:lnTo>
                  <a:lnTo>
                    <a:pt x="2161596" y="3479800"/>
                  </a:lnTo>
                  <a:lnTo>
                    <a:pt x="0" y="3479800"/>
                  </a:lnTo>
                  <a:close/>
                </a:path>
              </a:pathLst>
            </a:custGeom>
            <a:solidFill>
              <a:srgbClr val="1F2044"/>
            </a:solidFill>
          </p:spPr>
        </p:sp>
      </p:grpSp>
      <p:sp>
        <p:nvSpPr>
          <p:cNvPr id="5" name="Freeform 5"/>
          <p:cNvSpPr/>
          <p:nvPr/>
        </p:nvSpPr>
        <p:spPr>
          <a:xfrm>
            <a:off x="11268836" y="2815435"/>
            <a:ext cx="841212" cy="845439"/>
          </a:xfrm>
          <a:custGeom>
            <a:avLst/>
            <a:gdLst/>
            <a:ahLst/>
            <a:cxnLst/>
            <a:rect l="l" t="t" r="r" b="b"/>
            <a:pathLst>
              <a:path w="841212" h="845439">
                <a:moveTo>
                  <a:pt x="0" y="0"/>
                </a:moveTo>
                <a:lnTo>
                  <a:pt x="841212" y="0"/>
                </a:lnTo>
                <a:lnTo>
                  <a:pt x="841212" y="845439"/>
                </a:lnTo>
                <a:lnTo>
                  <a:pt x="0" y="8454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AutoShape 6"/>
          <p:cNvSpPr/>
          <p:nvPr/>
        </p:nvSpPr>
        <p:spPr>
          <a:xfrm flipV="1">
            <a:off x="11392834" y="7932616"/>
            <a:ext cx="5275132" cy="0"/>
          </a:xfrm>
          <a:prstGeom prst="line">
            <a:avLst/>
          </a:prstGeom>
          <a:ln w="9525" cap="flat">
            <a:solidFill>
              <a:srgbClr val="FFFFFF"/>
            </a:solidFill>
            <a:prstDash val="solid"/>
            <a:headEnd type="none" w="sm" len="sm"/>
            <a:tailEnd type="none" w="sm" len="sm"/>
          </a:ln>
        </p:spPr>
      </p:sp>
      <p:grpSp>
        <p:nvGrpSpPr>
          <p:cNvPr id="7" name="Group 7"/>
          <p:cNvGrpSpPr/>
          <p:nvPr/>
        </p:nvGrpSpPr>
        <p:grpSpPr>
          <a:xfrm>
            <a:off x="1234036" y="9136276"/>
            <a:ext cx="458305" cy="117023"/>
            <a:chOff x="0" y="0"/>
            <a:chExt cx="611074" cy="156031"/>
          </a:xfrm>
        </p:grpSpPr>
        <p:grpSp>
          <p:nvGrpSpPr>
            <p:cNvPr id="8" name="Group 8"/>
            <p:cNvGrpSpPr/>
            <p:nvPr/>
          </p:nvGrpSpPr>
          <p:grpSpPr>
            <a:xfrm>
              <a:off x="455043" y="0"/>
              <a:ext cx="156031" cy="156031"/>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0" name="Group 10"/>
            <p:cNvGrpSpPr/>
            <p:nvPr/>
          </p:nvGrpSpPr>
          <p:grpSpPr>
            <a:xfrm>
              <a:off x="227521" y="0"/>
              <a:ext cx="156031" cy="156031"/>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2" name="Group 12"/>
            <p:cNvGrpSpPr/>
            <p:nvPr/>
          </p:nvGrpSpPr>
          <p:grpSpPr>
            <a:xfrm>
              <a:off x="0" y="0"/>
              <a:ext cx="156031" cy="156031"/>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sp>
        <p:nvSpPr>
          <p:cNvPr id="14" name="Freeform 14"/>
          <p:cNvSpPr/>
          <p:nvPr/>
        </p:nvSpPr>
        <p:spPr>
          <a:xfrm>
            <a:off x="11268836" y="545956"/>
            <a:ext cx="5590809" cy="1386783"/>
          </a:xfrm>
          <a:custGeom>
            <a:avLst/>
            <a:gdLst/>
            <a:ahLst/>
            <a:cxnLst/>
            <a:rect l="l" t="t" r="r" b="b"/>
            <a:pathLst>
              <a:path w="5590809" h="1386783">
                <a:moveTo>
                  <a:pt x="0" y="0"/>
                </a:moveTo>
                <a:lnTo>
                  <a:pt x="5590809" y="0"/>
                </a:lnTo>
                <a:lnTo>
                  <a:pt x="5590809" y="1386782"/>
                </a:lnTo>
                <a:lnTo>
                  <a:pt x="0" y="1386782"/>
                </a:lnTo>
                <a:lnTo>
                  <a:pt x="0" y="0"/>
                </a:lnTo>
                <a:close/>
              </a:path>
            </a:pathLst>
          </a:custGeom>
          <a:blipFill>
            <a:blip r:embed="rId5"/>
            <a:stretch>
              <a:fillRect/>
            </a:stretch>
          </a:blipFill>
        </p:spPr>
      </p:sp>
      <p:sp>
        <p:nvSpPr>
          <p:cNvPr id="15" name="Freeform 15"/>
          <p:cNvSpPr/>
          <p:nvPr/>
        </p:nvSpPr>
        <p:spPr>
          <a:xfrm>
            <a:off x="11308622" y="5396888"/>
            <a:ext cx="801426" cy="1010973"/>
          </a:xfrm>
          <a:custGeom>
            <a:avLst/>
            <a:gdLst/>
            <a:ahLst/>
            <a:cxnLst/>
            <a:rect l="l" t="t" r="r" b="b"/>
            <a:pathLst>
              <a:path w="801426" h="1010973">
                <a:moveTo>
                  <a:pt x="0" y="0"/>
                </a:moveTo>
                <a:lnTo>
                  <a:pt x="801426" y="0"/>
                </a:lnTo>
                <a:lnTo>
                  <a:pt x="801426" y="1010973"/>
                </a:lnTo>
                <a:lnTo>
                  <a:pt x="0" y="10109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11689442" y="8442204"/>
            <a:ext cx="4681917" cy="1162050"/>
          </a:xfrm>
          <a:prstGeom prst="rect">
            <a:avLst/>
          </a:prstGeom>
        </p:spPr>
        <p:txBody>
          <a:bodyPr lIns="0" tIns="0" rIns="0" bIns="0" rtlCol="0" anchor="t">
            <a:spAutoFit/>
          </a:bodyPr>
          <a:lstStyle/>
          <a:p>
            <a:pPr algn="ctr">
              <a:lnSpc>
                <a:spcPts val="4724"/>
              </a:lnSpc>
            </a:pPr>
            <a:r>
              <a:rPr lang="en-US" sz="3499">
                <a:solidFill>
                  <a:srgbClr val="FFFFFF"/>
                </a:solidFill>
                <a:latin typeface="Sukar Heavy"/>
              </a:rPr>
              <a:t>Created By </a:t>
            </a:r>
          </a:p>
          <a:p>
            <a:pPr algn="ctr">
              <a:lnSpc>
                <a:spcPts val="4724"/>
              </a:lnSpc>
            </a:pPr>
            <a:r>
              <a:rPr lang="en-US" sz="3499">
                <a:solidFill>
                  <a:srgbClr val="FFFFFF"/>
                </a:solidFill>
                <a:latin typeface="Sukar Heavy"/>
              </a:rPr>
              <a:t>Group 2 &amp; Group 3</a:t>
            </a:r>
          </a:p>
        </p:txBody>
      </p:sp>
      <p:sp>
        <p:nvSpPr>
          <p:cNvPr id="17" name="TextBox 17"/>
          <p:cNvSpPr txBox="1"/>
          <p:nvPr/>
        </p:nvSpPr>
        <p:spPr>
          <a:xfrm>
            <a:off x="604970" y="1490969"/>
            <a:ext cx="8289803" cy="864489"/>
          </a:xfrm>
          <a:prstGeom prst="rect">
            <a:avLst/>
          </a:prstGeom>
        </p:spPr>
        <p:txBody>
          <a:bodyPr lIns="0" tIns="0" rIns="0" bIns="0" rtlCol="0" anchor="t">
            <a:spAutoFit/>
          </a:bodyPr>
          <a:lstStyle/>
          <a:p>
            <a:pPr>
              <a:lnSpc>
                <a:spcPts val="6888"/>
              </a:lnSpc>
            </a:pPr>
            <a:r>
              <a:rPr lang="en-US" sz="5600" dirty="0">
                <a:solidFill>
                  <a:srgbClr val="FFFFFF"/>
                </a:solidFill>
                <a:latin typeface="HK Grotesk Bold"/>
              </a:rPr>
              <a:t>THANK YOU</a:t>
            </a:r>
          </a:p>
        </p:txBody>
      </p:sp>
      <p:sp>
        <p:nvSpPr>
          <p:cNvPr id="18" name="TextBox 18"/>
          <p:cNvSpPr txBox="1"/>
          <p:nvPr/>
        </p:nvSpPr>
        <p:spPr>
          <a:xfrm>
            <a:off x="12287586" y="2917162"/>
            <a:ext cx="3553309" cy="622935"/>
          </a:xfrm>
          <a:prstGeom prst="rect">
            <a:avLst/>
          </a:prstGeom>
        </p:spPr>
        <p:txBody>
          <a:bodyPr lIns="0" tIns="0" rIns="0" bIns="0" rtlCol="0" anchor="t">
            <a:spAutoFit/>
          </a:bodyPr>
          <a:lstStyle/>
          <a:p>
            <a:pPr>
              <a:lnSpc>
                <a:spcPts val="4920"/>
              </a:lnSpc>
            </a:pPr>
            <a:r>
              <a:rPr lang="en-US" sz="4000" dirty="0">
                <a:solidFill>
                  <a:srgbClr val="FFFFFF"/>
                </a:solidFill>
                <a:latin typeface="HK Grotesk Bold"/>
              </a:rPr>
              <a:t>Our Dashboard</a:t>
            </a:r>
          </a:p>
        </p:txBody>
      </p:sp>
      <p:sp>
        <p:nvSpPr>
          <p:cNvPr id="19" name="TextBox 19"/>
          <p:cNvSpPr txBox="1"/>
          <p:nvPr/>
        </p:nvSpPr>
        <p:spPr>
          <a:xfrm>
            <a:off x="12287586" y="5520993"/>
            <a:ext cx="4256382" cy="622935"/>
          </a:xfrm>
          <a:prstGeom prst="rect">
            <a:avLst/>
          </a:prstGeom>
        </p:spPr>
        <p:txBody>
          <a:bodyPr lIns="0" tIns="0" rIns="0" bIns="0" rtlCol="0" anchor="t">
            <a:spAutoFit/>
          </a:bodyPr>
          <a:lstStyle/>
          <a:p>
            <a:pPr>
              <a:lnSpc>
                <a:spcPts val="4920"/>
              </a:lnSpc>
            </a:pPr>
            <a:r>
              <a:rPr lang="en-US" sz="4000">
                <a:solidFill>
                  <a:srgbClr val="FFFFFF"/>
                </a:solidFill>
                <a:latin typeface="HK Grotesk Bold"/>
              </a:rPr>
              <a:t>Our Data Source</a:t>
            </a:r>
          </a:p>
        </p:txBody>
      </p:sp>
      <p:sp>
        <p:nvSpPr>
          <p:cNvPr id="20" name="TextBox 20"/>
          <p:cNvSpPr txBox="1"/>
          <p:nvPr/>
        </p:nvSpPr>
        <p:spPr>
          <a:xfrm>
            <a:off x="1028700" y="3554355"/>
            <a:ext cx="9195143" cy="4373499"/>
          </a:xfrm>
          <a:prstGeom prst="rect">
            <a:avLst/>
          </a:prstGeom>
        </p:spPr>
        <p:txBody>
          <a:bodyPr lIns="0" tIns="0" rIns="0" bIns="0" rtlCol="0" anchor="t">
            <a:spAutoFit/>
          </a:bodyPr>
          <a:lstStyle/>
          <a:p>
            <a:pPr algn="ctr">
              <a:lnSpc>
                <a:spcPts val="4674"/>
              </a:lnSpc>
            </a:pPr>
            <a:r>
              <a:rPr lang="en-US" sz="3800" dirty="0">
                <a:solidFill>
                  <a:srgbClr val="FFFFFF"/>
                </a:solidFill>
                <a:latin typeface="HK Grotesk Bold"/>
              </a:rPr>
              <a:t>“There is no elevator to success. You have to take the stairs. You can’t connect the dots looking forward; you can only connect them looking backward. So you have to trust that the dots will somehow connect in your future.”</a:t>
            </a:r>
          </a:p>
          <a:p>
            <a:pPr>
              <a:lnSpc>
                <a:spcPts val="6642"/>
              </a:lnSpc>
            </a:pPr>
            <a:endParaRPr lang="en-US" sz="3800" dirty="0">
              <a:solidFill>
                <a:srgbClr val="FFFFFF"/>
              </a:solidFill>
              <a:latin typeface="HK Grotesk Bold"/>
            </a:endParaRPr>
          </a:p>
        </p:txBody>
      </p:sp>
      <p:sp>
        <p:nvSpPr>
          <p:cNvPr id="21" name="TextBox 21"/>
          <p:cNvSpPr txBox="1"/>
          <p:nvPr/>
        </p:nvSpPr>
        <p:spPr>
          <a:xfrm>
            <a:off x="11403605" y="4048821"/>
            <a:ext cx="5321270" cy="941070"/>
          </a:xfrm>
          <a:prstGeom prst="rect">
            <a:avLst/>
          </a:prstGeom>
        </p:spPr>
        <p:txBody>
          <a:bodyPr lIns="0" tIns="0" rIns="0" bIns="0" rtlCol="0" anchor="t">
            <a:spAutoFit/>
          </a:bodyPr>
          <a:lstStyle/>
          <a:p>
            <a:pPr>
              <a:lnSpc>
                <a:spcPts val="3689"/>
              </a:lnSpc>
            </a:pPr>
            <a:r>
              <a:rPr lang="en-US" sz="2999" dirty="0">
                <a:solidFill>
                  <a:srgbClr val="FFFFFF"/>
                </a:solidFill>
                <a:latin typeface="HK Grotesk Light"/>
              </a:rPr>
              <a:t>https://lookerstudio.google.com/s/n3llv4gcXC8</a:t>
            </a:r>
          </a:p>
        </p:txBody>
      </p:sp>
      <p:sp>
        <p:nvSpPr>
          <p:cNvPr id="22" name="TextBox 22"/>
          <p:cNvSpPr txBox="1"/>
          <p:nvPr/>
        </p:nvSpPr>
        <p:spPr>
          <a:xfrm>
            <a:off x="11403605" y="6687797"/>
            <a:ext cx="5321270" cy="941070"/>
          </a:xfrm>
          <a:prstGeom prst="rect">
            <a:avLst/>
          </a:prstGeom>
        </p:spPr>
        <p:txBody>
          <a:bodyPr lIns="0" tIns="0" rIns="0" bIns="0" rtlCol="0" anchor="t">
            <a:spAutoFit/>
          </a:bodyPr>
          <a:lstStyle/>
          <a:p>
            <a:pPr>
              <a:lnSpc>
                <a:spcPts val="3689"/>
              </a:lnSpc>
            </a:pPr>
            <a:r>
              <a:rPr lang="en-US" sz="2999">
                <a:solidFill>
                  <a:srgbClr val="FFFFFF"/>
                </a:solidFill>
                <a:latin typeface="HK Grotesk Light"/>
              </a:rPr>
              <a:t>http://tinyurl.com/Clean-Data-Kementrian-Desa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sp>
        <p:nvSpPr>
          <p:cNvPr id="3" name="TextBox 17">
            <a:extLst>
              <a:ext uri="{FF2B5EF4-FFF2-40B4-BE49-F238E27FC236}">
                <a16:creationId xmlns:a16="http://schemas.microsoft.com/office/drawing/2014/main" id="{B1B74C0C-003A-4442-9E46-143211F68AC6}"/>
              </a:ext>
            </a:extLst>
          </p:cNvPr>
          <p:cNvSpPr txBox="1"/>
          <p:nvPr/>
        </p:nvSpPr>
        <p:spPr>
          <a:xfrm>
            <a:off x="4999098" y="342900"/>
            <a:ext cx="8289803" cy="878959"/>
          </a:xfrm>
          <a:prstGeom prst="rect">
            <a:avLst/>
          </a:prstGeom>
        </p:spPr>
        <p:txBody>
          <a:bodyPr lIns="0" tIns="0" rIns="0" bIns="0" rtlCol="0" anchor="t">
            <a:spAutoFit/>
          </a:bodyPr>
          <a:lstStyle/>
          <a:p>
            <a:pPr algn="ctr">
              <a:lnSpc>
                <a:spcPts val="6888"/>
              </a:lnSpc>
            </a:pPr>
            <a:r>
              <a:rPr lang="en-US" sz="5600" dirty="0">
                <a:solidFill>
                  <a:srgbClr val="FFFFFF"/>
                </a:solidFill>
                <a:latin typeface="HK Grotesk Bold"/>
              </a:rPr>
              <a:t>CERTIFICATES</a:t>
            </a:r>
          </a:p>
        </p:txBody>
      </p:sp>
      <p:pic>
        <p:nvPicPr>
          <p:cNvPr id="5" name="Picture 4">
            <a:extLst>
              <a:ext uri="{FF2B5EF4-FFF2-40B4-BE49-F238E27FC236}">
                <a16:creationId xmlns:a16="http://schemas.microsoft.com/office/drawing/2014/main" id="{2A2D1659-89D0-41DB-96A6-FD79EB5A1C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2429" y="2472179"/>
            <a:ext cx="7552944" cy="5342642"/>
          </a:xfrm>
          <a:prstGeom prst="rect">
            <a:avLst/>
          </a:prstGeom>
        </p:spPr>
      </p:pic>
      <p:pic>
        <p:nvPicPr>
          <p:cNvPr id="7" name="Picture 6">
            <a:extLst>
              <a:ext uri="{FF2B5EF4-FFF2-40B4-BE49-F238E27FC236}">
                <a16:creationId xmlns:a16="http://schemas.microsoft.com/office/drawing/2014/main" id="{1CC27C0E-D40F-4D53-A39A-B825A716EE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00" y="2472179"/>
            <a:ext cx="7552944" cy="5339932"/>
          </a:xfrm>
          <a:prstGeom prst="rect">
            <a:avLst/>
          </a:prstGeom>
        </p:spPr>
      </p:pic>
    </p:spTree>
    <p:extLst>
      <p:ext uri="{BB962C8B-B14F-4D97-AF65-F5344CB8AC3E}">
        <p14:creationId xmlns:p14="http://schemas.microsoft.com/office/powerpoint/2010/main" val="1336541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254B"/>
        </a:solidFill>
        <a:effectLst/>
      </p:bgPr>
    </p:bg>
    <p:spTree>
      <p:nvGrpSpPr>
        <p:cNvPr id="1" name=""/>
        <p:cNvGrpSpPr/>
        <p:nvPr/>
      </p:nvGrpSpPr>
      <p:grpSpPr>
        <a:xfrm>
          <a:off x="0" y="0"/>
          <a:ext cx="0" cy="0"/>
          <a:chOff x="0" y="0"/>
          <a:chExt cx="0" cy="0"/>
        </a:xfrm>
      </p:grpSpPr>
      <p:sp>
        <p:nvSpPr>
          <p:cNvPr id="2" name="Freeform 2"/>
          <p:cNvSpPr/>
          <p:nvPr/>
        </p:nvSpPr>
        <p:spPr>
          <a:xfrm rot="-10800000">
            <a:off x="-2306209" y="325573"/>
            <a:ext cx="9990407" cy="9266102"/>
          </a:xfrm>
          <a:custGeom>
            <a:avLst/>
            <a:gdLst/>
            <a:ahLst/>
            <a:cxnLst/>
            <a:rect l="l" t="t" r="r" b="b"/>
            <a:pathLst>
              <a:path w="9990407" h="9266102">
                <a:moveTo>
                  <a:pt x="0" y="0"/>
                </a:moveTo>
                <a:lnTo>
                  <a:pt x="9990407" y="0"/>
                </a:lnTo>
                <a:lnTo>
                  <a:pt x="9990407" y="9266102"/>
                </a:lnTo>
                <a:lnTo>
                  <a:pt x="0" y="9266102"/>
                </a:lnTo>
                <a:lnTo>
                  <a:pt x="0" y="0"/>
                </a:lnTo>
                <a:close/>
              </a:path>
            </a:pathLst>
          </a:custGeom>
          <a:blipFill>
            <a:blip r:embed="rId2"/>
            <a:stretch>
              <a:fillRect/>
            </a:stretch>
          </a:blipFill>
        </p:spPr>
      </p:sp>
      <p:sp>
        <p:nvSpPr>
          <p:cNvPr id="3" name="Freeform 3"/>
          <p:cNvSpPr/>
          <p:nvPr/>
        </p:nvSpPr>
        <p:spPr>
          <a:xfrm rot="-10800000">
            <a:off x="11496334" y="-2996042"/>
            <a:ext cx="9990407" cy="9266102"/>
          </a:xfrm>
          <a:custGeom>
            <a:avLst/>
            <a:gdLst/>
            <a:ahLst/>
            <a:cxnLst/>
            <a:rect l="l" t="t" r="r" b="b"/>
            <a:pathLst>
              <a:path w="9990407" h="9266102">
                <a:moveTo>
                  <a:pt x="0" y="0"/>
                </a:moveTo>
                <a:lnTo>
                  <a:pt x="9990407" y="0"/>
                </a:lnTo>
                <a:lnTo>
                  <a:pt x="9990407" y="9266102"/>
                </a:lnTo>
                <a:lnTo>
                  <a:pt x="0" y="9266102"/>
                </a:lnTo>
                <a:lnTo>
                  <a:pt x="0" y="0"/>
                </a:lnTo>
                <a:close/>
              </a:path>
            </a:pathLst>
          </a:custGeom>
          <a:blipFill>
            <a:blip r:embed="rId2"/>
            <a:stretch>
              <a:fillRect/>
            </a:stretch>
          </a:blipFill>
        </p:spPr>
      </p:sp>
      <p:sp>
        <p:nvSpPr>
          <p:cNvPr id="4" name="Freeform 4"/>
          <p:cNvSpPr/>
          <p:nvPr/>
        </p:nvSpPr>
        <p:spPr>
          <a:xfrm rot="-10800000">
            <a:off x="5192888" y="3675003"/>
            <a:ext cx="8594883" cy="8229600"/>
          </a:xfrm>
          <a:custGeom>
            <a:avLst/>
            <a:gdLst/>
            <a:ahLst/>
            <a:cxnLst/>
            <a:rect l="l" t="t" r="r" b="b"/>
            <a:pathLst>
              <a:path w="8594883" h="8229600">
                <a:moveTo>
                  <a:pt x="0" y="0"/>
                </a:moveTo>
                <a:lnTo>
                  <a:pt x="8594883" y="0"/>
                </a:lnTo>
                <a:lnTo>
                  <a:pt x="8594883" y="8229600"/>
                </a:lnTo>
                <a:lnTo>
                  <a:pt x="0" y="8229600"/>
                </a:lnTo>
                <a:lnTo>
                  <a:pt x="0" y="0"/>
                </a:lnTo>
                <a:close/>
              </a:path>
            </a:pathLst>
          </a:custGeom>
          <a:blipFill>
            <a:blip r:embed="rId3"/>
            <a:stretch>
              <a:fillRect/>
            </a:stretch>
          </a:blipFill>
        </p:spPr>
      </p:sp>
      <p:sp>
        <p:nvSpPr>
          <p:cNvPr id="5" name="Freeform 5"/>
          <p:cNvSpPr/>
          <p:nvPr/>
        </p:nvSpPr>
        <p:spPr>
          <a:xfrm rot="-10800000">
            <a:off x="-847920" y="7662518"/>
            <a:ext cx="6259084" cy="5993073"/>
          </a:xfrm>
          <a:custGeom>
            <a:avLst/>
            <a:gdLst/>
            <a:ahLst/>
            <a:cxnLst/>
            <a:rect l="l" t="t" r="r" b="b"/>
            <a:pathLst>
              <a:path w="6259084" h="5993073">
                <a:moveTo>
                  <a:pt x="0" y="0"/>
                </a:moveTo>
                <a:lnTo>
                  <a:pt x="6259083" y="0"/>
                </a:lnTo>
                <a:lnTo>
                  <a:pt x="6259083" y="5993073"/>
                </a:lnTo>
                <a:lnTo>
                  <a:pt x="0" y="5993073"/>
                </a:lnTo>
                <a:lnTo>
                  <a:pt x="0" y="0"/>
                </a:lnTo>
                <a:close/>
              </a:path>
            </a:pathLst>
          </a:custGeom>
          <a:blipFill>
            <a:blip r:embed="rId3"/>
            <a:stretch>
              <a:fillRect/>
            </a:stretch>
          </a:blipFill>
        </p:spPr>
      </p:sp>
      <p:grpSp>
        <p:nvGrpSpPr>
          <p:cNvPr id="6" name="Group 6"/>
          <p:cNvGrpSpPr/>
          <p:nvPr/>
        </p:nvGrpSpPr>
        <p:grpSpPr>
          <a:xfrm>
            <a:off x="8836723" y="1028700"/>
            <a:ext cx="10613327" cy="8181535"/>
            <a:chOff x="0" y="0"/>
            <a:chExt cx="2795280" cy="2154808"/>
          </a:xfrm>
        </p:grpSpPr>
        <p:sp>
          <p:nvSpPr>
            <p:cNvPr id="7" name="Freeform 7"/>
            <p:cNvSpPr/>
            <p:nvPr/>
          </p:nvSpPr>
          <p:spPr>
            <a:xfrm>
              <a:off x="0" y="0"/>
              <a:ext cx="2795280" cy="2154808"/>
            </a:xfrm>
            <a:custGeom>
              <a:avLst/>
              <a:gdLst/>
              <a:ahLst/>
              <a:cxnLst/>
              <a:rect l="l" t="t" r="r" b="b"/>
              <a:pathLst>
                <a:path w="2795280" h="2154808">
                  <a:moveTo>
                    <a:pt x="18236" y="0"/>
                  </a:moveTo>
                  <a:lnTo>
                    <a:pt x="2777043" y="0"/>
                  </a:lnTo>
                  <a:cubicBezTo>
                    <a:pt x="2787115" y="0"/>
                    <a:pt x="2795280" y="8165"/>
                    <a:pt x="2795280" y="18236"/>
                  </a:cubicBezTo>
                  <a:lnTo>
                    <a:pt x="2795280" y="2136571"/>
                  </a:lnTo>
                  <a:cubicBezTo>
                    <a:pt x="2795280" y="2146643"/>
                    <a:pt x="2787115" y="2154808"/>
                    <a:pt x="2777043" y="2154808"/>
                  </a:cubicBezTo>
                  <a:lnTo>
                    <a:pt x="18236" y="2154808"/>
                  </a:lnTo>
                  <a:cubicBezTo>
                    <a:pt x="8165" y="2154808"/>
                    <a:pt x="0" y="2146643"/>
                    <a:pt x="0" y="2136571"/>
                  </a:cubicBezTo>
                  <a:lnTo>
                    <a:pt x="0" y="18236"/>
                  </a:lnTo>
                  <a:cubicBezTo>
                    <a:pt x="0" y="8165"/>
                    <a:pt x="8165" y="0"/>
                    <a:pt x="18236" y="0"/>
                  </a:cubicBezTo>
                  <a:close/>
                </a:path>
              </a:pathLst>
            </a:custGeom>
            <a:solidFill>
              <a:srgbClr val="FFFFFF"/>
            </a:solidFill>
          </p:spPr>
        </p:sp>
        <p:sp>
          <p:nvSpPr>
            <p:cNvPr id="8" name="TextBox 8"/>
            <p:cNvSpPr txBox="1"/>
            <p:nvPr/>
          </p:nvSpPr>
          <p:spPr>
            <a:xfrm>
              <a:off x="0" y="-47625"/>
              <a:ext cx="2795280" cy="2202433"/>
            </a:xfrm>
            <a:prstGeom prst="rect">
              <a:avLst/>
            </a:prstGeom>
          </p:spPr>
          <p:txBody>
            <a:bodyPr lIns="50800" tIns="50800" rIns="50800" bIns="50800" rtlCol="0" anchor="ctr"/>
            <a:lstStyle/>
            <a:p>
              <a:pPr algn="ctr">
                <a:lnSpc>
                  <a:spcPts val="3079"/>
                </a:lnSpc>
              </a:pPr>
              <a:endParaRPr/>
            </a:p>
          </p:txBody>
        </p:sp>
      </p:grpSp>
      <p:sp>
        <p:nvSpPr>
          <p:cNvPr id="9" name="AutoShape 9"/>
          <p:cNvSpPr/>
          <p:nvPr/>
        </p:nvSpPr>
        <p:spPr>
          <a:xfrm>
            <a:off x="10316242" y="5119467"/>
            <a:ext cx="6987540" cy="0"/>
          </a:xfrm>
          <a:prstGeom prst="line">
            <a:avLst/>
          </a:prstGeom>
          <a:ln w="19050" cap="flat">
            <a:solidFill>
              <a:srgbClr val="CCCCCC"/>
            </a:solidFill>
            <a:prstDash val="solid"/>
            <a:headEnd type="none" w="sm" len="sm"/>
            <a:tailEnd type="none" w="sm" len="sm"/>
          </a:ln>
        </p:spPr>
      </p:sp>
      <p:sp>
        <p:nvSpPr>
          <p:cNvPr id="10" name="AutoShape 10"/>
          <p:cNvSpPr/>
          <p:nvPr/>
        </p:nvSpPr>
        <p:spPr>
          <a:xfrm flipH="1">
            <a:off x="13787771" y="1873347"/>
            <a:ext cx="0" cy="6502322"/>
          </a:xfrm>
          <a:prstGeom prst="line">
            <a:avLst/>
          </a:prstGeom>
          <a:ln w="19050" cap="flat">
            <a:solidFill>
              <a:srgbClr val="CCCCCC"/>
            </a:solidFill>
            <a:prstDash val="solid"/>
            <a:headEnd type="none" w="sm" len="sm"/>
            <a:tailEnd type="none" w="sm" len="sm"/>
          </a:ln>
        </p:spPr>
      </p:sp>
      <p:grpSp>
        <p:nvGrpSpPr>
          <p:cNvPr id="11" name="Group 11"/>
          <p:cNvGrpSpPr>
            <a:grpSpLocks noChangeAspect="1"/>
          </p:cNvGrpSpPr>
          <p:nvPr/>
        </p:nvGrpSpPr>
        <p:grpSpPr>
          <a:xfrm rot="-5400000">
            <a:off x="3196312" y="2212597"/>
            <a:ext cx="4429702" cy="8764927"/>
            <a:chOff x="0" y="0"/>
            <a:chExt cx="2620010" cy="5184140"/>
          </a:xfrm>
        </p:grpSpPr>
        <p:sp>
          <p:nvSpPr>
            <p:cNvPr id="12" name="Freeform 1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id="13" name="Freeform 13"/>
            <p:cNvSpPr/>
            <p:nvPr/>
          </p:nvSpPr>
          <p:spPr>
            <a:xfrm rot="5436000">
              <a:off x="-1138432" y="1444908"/>
              <a:ext cx="4898144" cy="2299417"/>
            </a:xfrm>
            <a:custGeom>
              <a:avLst/>
              <a:gdLst/>
              <a:ahLst/>
              <a:cxnLst/>
              <a:rect l="l" t="t" r="r" b="b"/>
              <a:pathLst>
                <a:path w="4898144" h="2299417">
                  <a:moveTo>
                    <a:pt x="1224" y="259623"/>
                  </a:moveTo>
                  <a:lnTo>
                    <a:pt x="4070" y="531388"/>
                  </a:lnTo>
                  <a:lnTo>
                    <a:pt x="61217" y="530789"/>
                  </a:lnTo>
                  <a:cubicBezTo>
                    <a:pt x="125983" y="530111"/>
                    <a:pt x="179879" y="582890"/>
                    <a:pt x="180557" y="647656"/>
                  </a:cubicBezTo>
                  <a:lnTo>
                    <a:pt x="191542" y="1696619"/>
                  </a:lnTo>
                  <a:cubicBezTo>
                    <a:pt x="192220" y="1761385"/>
                    <a:pt x="139442" y="1815281"/>
                    <a:pt x="74675" y="1815959"/>
                  </a:cubicBezTo>
                  <a:lnTo>
                    <a:pt x="17528" y="1816557"/>
                  </a:lnTo>
                  <a:lnTo>
                    <a:pt x="20401" y="2090862"/>
                  </a:lnTo>
                  <a:cubicBezTo>
                    <a:pt x="21611" y="2206426"/>
                    <a:pt x="116570" y="2299417"/>
                    <a:pt x="232134" y="2298207"/>
                  </a:cubicBezTo>
                  <a:lnTo>
                    <a:pt x="4689589" y="2251526"/>
                  </a:lnTo>
                  <a:cubicBezTo>
                    <a:pt x="4805153" y="2250316"/>
                    <a:pt x="4898144" y="2155357"/>
                    <a:pt x="4896933" y="2039794"/>
                  </a:cubicBezTo>
                  <a:lnTo>
                    <a:pt x="4877756" y="208554"/>
                  </a:lnTo>
                  <a:cubicBezTo>
                    <a:pt x="4876546" y="92990"/>
                    <a:pt x="4781587" y="0"/>
                    <a:pt x="4666023" y="1210"/>
                  </a:cubicBezTo>
                  <a:lnTo>
                    <a:pt x="208568" y="47890"/>
                  </a:lnTo>
                  <a:cubicBezTo>
                    <a:pt x="92991" y="47830"/>
                    <a:pt x="0" y="142789"/>
                    <a:pt x="1223" y="259623"/>
                  </a:cubicBezTo>
                  <a:close/>
                </a:path>
              </a:pathLst>
            </a:custGeom>
            <a:blipFill>
              <a:blip r:embed="rId4"/>
              <a:stretch>
                <a:fillRect t="-24" r="-73799" b="-105099"/>
              </a:stretch>
            </a:blipFill>
          </p:spPr>
        </p:sp>
        <p:sp>
          <p:nvSpPr>
            <p:cNvPr id="14" name="Freeform 1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E2E2E"/>
            </a:solidFill>
          </p:spPr>
        </p:sp>
        <p:sp>
          <p:nvSpPr>
            <p:cNvPr id="15" name="Freeform 1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id="16" name="Freeform 1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7" name="Freeform 1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555555"/>
            </a:solidFill>
          </p:spPr>
        </p:sp>
        <p:sp>
          <p:nvSpPr>
            <p:cNvPr id="18" name="Freeform 1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555555"/>
            </a:solidFill>
          </p:spPr>
        </p:sp>
        <p:sp>
          <p:nvSpPr>
            <p:cNvPr id="19" name="Freeform 1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sp>
        <p:sp>
          <p:nvSpPr>
            <p:cNvPr id="20" name="Freeform 2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1" name="Group 21"/>
          <p:cNvGrpSpPr/>
          <p:nvPr/>
        </p:nvGrpSpPr>
        <p:grpSpPr>
          <a:xfrm>
            <a:off x="1031005" y="7909336"/>
            <a:ext cx="1348964" cy="1348964"/>
            <a:chOff x="0" y="0"/>
            <a:chExt cx="1798619" cy="1798619"/>
          </a:xfrm>
        </p:grpSpPr>
        <p:grpSp>
          <p:nvGrpSpPr>
            <p:cNvPr id="22" name="Group 22"/>
            <p:cNvGrpSpPr/>
            <p:nvPr/>
          </p:nvGrpSpPr>
          <p:grpSpPr>
            <a:xfrm>
              <a:off x="0" y="0"/>
              <a:ext cx="1798619" cy="179861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25" name="Freeform 25"/>
            <p:cNvSpPr/>
            <p:nvPr/>
          </p:nvSpPr>
          <p:spPr>
            <a:xfrm>
              <a:off x="623493" y="520234"/>
              <a:ext cx="628857" cy="783622"/>
            </a:xfrm>
            <a:custGeom>
              <a:avLst/>
              <a:gdLst/>
              <a:ahLst/>
              <a:cxnLst/>
              <a:rect l="l" t="t" r="r" b="b"/>
              <a:pathLst>
                <a:path w="628857" h="783622">
                  <a:moveTo>
                    <a:pt x="0" y="0"/>
                  </a:moveTo>
                  <a:lnTo>
                    <a:pt x="628856" y="0"/>
                  </a:lnTo>
                  <a:lnTo>
                    <a:pt x="628856" y="783622"/>
                  </a:lnTo>
                  <a:lnTo>
                    <a:pt x="0" y="7836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26" name="Freeform 26"/>
          <p:cNvSpPr/>
          <p:nvPr/>
        </p:nvSpPr>
        <p:spPr>
          <a:xfrm>
            <a:off x="14797421" y="1748893"/>
            <a:ext cx="2172150" cy="2245117"/>
          </a:xfrm>
          <a:custGeom>
            <a:avLst/>
            <a:gdLst/>
            <a:ahLst/>
            <a:cxnLst/>
            <a:rect l="l" t="t" r="r" b="b"/>
            <a:pathLst>
              <a:path w="2172150" h="2245117">
                <a:moveTo>
                  <a:pt x="0" y="0"/>
                </a:moveTo>
                <a:lnTo>
                  <a:pt x="2172150" y="0"/>
                </a:lnTo>
                <a:lnTo>
                  <a:pt x="2172150" y="2245117"/>
                </a:lnTo>
                <a:lnTo>
                  <a:pt x="0" y="22451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7" name="Freeform 27"/>
          <p:cNvSpPr/>
          <p:nvPr/>
        </p:nvSpPr>
        <p:spPr>
          <a:xfrm>
            <a:off x="10936932" y="1748893"/>
            <a:ext cx="1698008" cy="2169978"/>
          </a:xfrm>
          <a:custGeom>
            <a:avLst/>
            <a:gdLst/>
            <a:ahLst/>
            <a:cxnLst/>
            <a:rect l="l" t="t" r="r" b="b"/>
            <a:pathLst>
              <a:path w="1698008" h="2169978">
                <a:moveTo>
                  <a:pt x="0" y="0"/>
                </a:moveTo>
                <a:lnTo>
                  <a:pt x="1698008" y="0"/>
                </a:lnTo>
                <a:lnTo>
                  <a:pt x="1698008" y="2169978"/>
                </a:lnTo>
                <a:lnTo>
                  <a:pt x="0" y="21699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8" name="Freeform 28"/>
          <p:cNvSpPr/>
          <p:nvPr/>
        </p:nvSpPr>
        <p:spPr>
          <a:xfrm>
            <a:off x="10949829" y="5313722"/>
            <a:ext cx="1828128" cy="1828128"/>
          </a:xfrm>
          <a:custGeom>
            <a:avLst/>
            <a:gdLst/>
            <a:ahLst/>
            <a:cxnLst/>
            <a:rect l="l" t="t" r="r" b="b"/>
            <a:pathLst>
              <a:path w="1828128" h="1828128">
                <a:moveTo>
                  <a:pt x="0" y="0"/>
                </a:moveTo>
                <a:lnTo>
                  <a:pt x="1828129" y="0"/>
                </a:lnTo>
                <a:lnTo>
                  <a:pt x="1828129" y="1828129"/>
                </a:lnTo>
                <a:lnTo>
                  <a:pt x="0" y="18281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Freeform 29"/>
          <p:cNvSpPr/>
          <p:nvPr/>
        </p:nvSpPr>
        <p:spPr>
          <a:xfrm>
            <a:off x="15036437" y="5447734"/>
            <a:ext cx="1694117" cy="1694117"/>
          </a:xfrm>
          <a:custGeom>
            <a:avLst/>
            <a:gdLst/>
            <a:ahLst/>
            <a:cxnLst/>
            <a:rect l="l" t="t" r="r" b="b"/>
            <a:pathLst>
              <a:path w="1694117" h="1694117">
                <a:moveTo>
                  <a:pt x="0" y="0"/>
                </a:moveTo>
                <a:lnTo>
                  <a:pt x="1694117" y="0"/>
                </a:lnTo>
                <a:lnTo>
                  <a:pt x="1694117" y="1694117"/>
                </a:lnTo>
                <a:lnTo>
                  <a:pt x="0" y="169411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0" name="TextBox 30"/>
          <p:cNvSpPr txBox="1"/>
          <p:nvPr/>
        </p:nvSpPr>
        <p:spPr>
          <a:xfrm>
            <a:off x="1031005" y="1167106"/>
            <a:ext cx="7810328" cy="1468374"/>
          </a:xfrm>
          <a:prstGeom prst="rect">
            <a:avLst/>
          </a:prstGeom>
        </p:spPr>
        <p:txBody>
          <a:bodyPr lIns="0" tIns="0" rIns="0" bIns="0" rtlCol="0" anchor="t">
            <a:spAutoFit/>
          </a:bodyPr>
          <a:lstStyle/>
          <a:p>
            <a:pPr marL="0" lvl="0" indent="0" algn="l">
              <a:lnSpc>
                <a:spcPts val="5328"/>
              </a:lnSpc>
              <a:spcBef>
                <a:spcPct val="0"/>
              </a:spcBef>
            </a:pPr>
            <a:r>
              <a:rPr lang="en-US" sz="7200" spc="-655">
                <a:solidFill>
                  <a:srgbClr val="FFFFFF"/>
                </a:solidFill>
                <a:latin typeface="Bank Gothic Medium"/>
              </a:rPr>
              <a:t>OUTPUT</a:t>
            </a:r>
            <a:r>
              <a:rPr lang="en-US" sz="7200" u="none" strike="noStrike" spc="-655">
                <a:solidFill>
                  <a:srgbClr val="FFFFFF"/>
                </a:solidFill>
                <a:latin typeface="Bank Gothic Medium"/>
              </a:rPr>
              <a:t> PROJECT</a:t>
            </a:r>
          </a:p>
        </p:txBody>
      </p:sp>
      <p:sp>
        <p:nvSpPr>
          <p:cNvPr id="31" name="TextBox 31"/>
          <p:cNvSpPr txBox="1"/>
          <p:nvPr/>
        </p:nvSpPr>
        <p:spPr>
          <a:xfrm>
            <a:off x="1031005" y="2767207"/>
            <a:ext cx="7155713" cy="1186815"/>
          </a:xfrm>
          <a:prstGeom prst="rect">
            <a:avLst/>
          </a:prstGeom>
        </p:spPr>
        <p:txBody>
          <a:bodyPr lIns="0" tIns="0" rIns="0" bIns="0" rtlCol="0" anchor="t">
            <a:spAutoFit/>
          </a:bodyPr>
          <a:lstStyle/>
          <a:p>
            <a:pPr marL="0" lvl="0" indent="0" algn="l">
              <a:lnSpc>
                <a:spcPts val="3150"/>
              </a:lnSpc>
              <a:spcBef>
                <a:spcPct val="0"/>
              </a:spcBef>
            </a:pPr>
            <a:r>
              <a:rPr lang="en-US" sz="2100">
                <a:solidFill>
                  <a:srgbClr val="FFFFFF"/>
                </a:solidFill>
                <a:latin typeface="Open Sauce Bold"/>
              </a:rPr>
              <a:t>Output dari proyek ini adalah dashboard analitik untuk Kementerian Desa, Pembangunan Daerah Tertinggal dan Transmigrasi RI </a:t>
            </a:r>
          </a:p>
        </p:txBody>
      </p:sp>
      <p:sp>
        <p:nvSpPr>
          <p:cNvPr id="32" name="TextBox 32"/>
          <p:cNvSpPr txBox="1"/>
          <p:nvPr/>
        </p:nvSpPr>
        <p:spPr>
          <a:xfrm>
            <a:off x="14361770" y="4252469"/>
            <a:ext cx="2897530" cy="447676"/>
          </a:xfrm>
          <a:prstGeom prst="rect">
            <a:avLst/>
          </a:prstGeom>
        </p:spPr>
        <p:txBody>
          <a:bodyPr lIns="0" tIns="0" rIns="0" bIns="0" rtlCol="0" anchor="t">
            <a:spAutoFit/>
          </a:bodyPr>
          <a:lstStyle/>
          <a:p>
            <a:pPr marL="0" lvl="0" indent="0" algn="ctr">
              <a:lnSpc>
                <a:spcPts val="3749"/>
              </a:lnSpc>
            </a:pPr>
            <a:r>
              <a:rPr lang="en-US" sz="2499">
                <a:solidFill>
                  <a:srgbClr val="555555"/>
                </a:solidFill>
                <a:latin typeface="Open Sauce Bold"/>
              </a:rPr>
              <a:t>Data Analysis</a:t>
            </a:r>
          </a:p>
        </p:txBody>
      </p:sp>
      <p:sp>
        <p:nvSpPr>
          <p:cNvPr id="33" name="TextBox 33"/>
          <p:cNvSpPr txBox="1"/>
          <p:nvPr/>
        </p:nvSpPr>
        <p:spPr>
          <a:xfrm>
            <a:off x="10488407" y="4252469"/>
            <a:ext cx="2897530" cy="447676"/>
          </a:xfrm>
          <a:prstGeom prst="rect">
            <a:avLst/>
          </a:prstGeom>
        </p:spPr>
        <p:txBody>
          <a:bodyPr lIns="0" tIns="0" rIns="0" bIns="0" rtlCol="0" anchor="t">
            <a:spAutoFit/>
          </a:bodyPr>
          <a:lstStyle/>
          <a:p>
            <a:pPr marL="0" lvl="0" indent="0" algn="ctr">
              <a:lnSpc>
                <a:spcPts val="3749"/>
              </a:lnSpc>
            </a:pPr>
            <a:r>
              <a:rPr lang="en-US" sz="2499">
                <a:solidFill>
                  <a:srgbClr val="555555"/>
                </a:solidFill>
                <a:latin typeface="Open Sauce Bold"/>
              </a:rPr>
              <a:t>Clean Data</a:t>
            </a:r>
          </a:p>
        </p:txBody>
      </p:sp>
      <p:sp>
        <p:nvSpPr>
          <p:cNvPr id="34" name="TextBox 34"/>
          <p:cNvSpPr txBox="1"/>
          <p:nvPr/>
        </p:nvSpPr>
        <p:spPr>
          <a:xfrm>
            <a:off x="10415128" y="7342479"/>
            <a:ext cx="2897530" cy="914401"/>
          </a:xfrm>
          <a:prstGeom prst="rect">
            <a:avLst/>
          </a:prstGeom>
        </p:spPr>
        <p:txBody>
          <a:bodyPr lIns="0" tIns="0" rIns="0" bIns="0" rtlCol="0" anchor="t">
            <a:spAutoFit/>
          </a:bodyPr>
          <a:lstStyle/>
          <a:p>
            <a:pPr marL="0" lvl="0" indent="0" algn="ctr">
              <a:lnSpc>
                <a:spcPts val="3749"/>
              </a:lnSpc>
            </a:pPr>
            <a:r>
              <a:rPr lang="en-US" sz="2499">
                <a:solidFill>
                  <a:srgbClr val="555555"/>
                </a:solidFill>
                <a:latin typeface="Open Sauce Bold"/>
              </a:rPr>
              <a:t>Dashboard Analytics</a:t>
            </a:r>
          </a:p>
        </p:txBody>
      </p:sp>
      <p:sp>
        <p:nvSpPr>
          <p:cNvPr id="35" name="TextBox 35"/>
          <p:cNvSpPr txBox="1"/>
          <p:nvPr/>
        </p:nvSpPr>
        <p:spPr>
          <a:xfrm>
            <a:off x="14361770" y="7342479"/>
            <a:ext cx="2897530" cy="914401"/>
          </a:xfrm>
          <a:prstGeom prst="rect">
            <a:avLst/>
          </a:prstGeom>
        </p:spPr>
        <p:txBody>
          <a:bodyPr lIns="0" tIns="0" rIns="0" bIns="0" rtlCol="0" anchor="t">
            <a:spAutoFit/>
          </a:bodyPr>
          <a:lstStyle/>
          <a:p>
            <a:pPr marL="0" lvl="0" indent="0" algn="ctr">
              <a:lnSpc>
                <a:spcPts val="3749"/>
              </a:lnSpc>
            </a:pPr>
            <a:r>
              <a:rPr lang="en-US" sz="2499">
                <a:solidFill>
                  <a:srgbClr val="555555"/>
                </a:solidFill>
                <a:latin typeface="Open Sauce Bold"/>
              </a:rPr>
              <a:t>Insight and Suggestions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C1B72"/>
        </a:solidFill>
        <a:effectLst/>
      </p:bgPr>
    </p:bg>
    <p:spTree>
      <p:nvGrpSpPr>
        <p:cNvPr id="1" name=""/>
        <p:cNvGrpSpPr/>
        <p:nvPr/>
      </p:nvGrpSpPr>
      <p:grpSpPr>
        <a:xfrm>
          <a:off x="0" y="0"/>
          <a:ext cx="0" cy="0"/>
          <a:chOff x="0" y="0"/>
          <a:chExt cx="0" cy="0"/>
        </a:xfrm>
      </p:grpSpPr>
      <p:sp>
        <p:nvSpPr>
          <p:cNvPr id="2" name="Freeform 2"/>
          <p:cNvSpPr/>
          <p:nvPr/>
        </p:nvSpPr>
        <p:spPr>
          <a:xfrm>
            <a:off x="34202" y="0"/>
            <a:ext cx="5594531" cy="4868819"/>
          </a:xfrm>
          <a:custGeom>
            <a:avLst/>
            <a:gdLst/>
            <a:ahLst/>
            <a:cxnLst/>
            <a:rect l="l" t="t" r="r" b="b"/>
            <a:pathLst>
              <a:path w="5594531" h="4868819">
                <a:moveTo>
                  <a:pt x="0" y="0"/>
                </a:moveTo>
                <a:lnTo>
                  <a:pt x="5594531" y="0"/>
                </a:lnTo>
                <a:lnTo>
                  <a:pt x="5594531" y="4868819"/>
                </a:lnTo>
                <a:lnTo>
                  <a:pt x="0" y="4868819"/>
                </a:lnTo>
                <a:lnTo>
                  <a:pt x="0" y="0"/>
                </a:lnTo>
                <a:close/>
              </a:path>
            </a:pathLst>
          </a:custGeom>
          <a:blipFill>
            <a:blip r:embed="rId2"/>
            <a:stretch>
              <a:fillRect l="-48012" t="-57743"/>
            </a:stretch>
          </a:blipFill>
        </p:spPr>
      </p:sp>
      <p:sp>
        <p:nvSpPr>
          <p:cNvPr id="3" name="Freeform 3"/>
          <p:cNvSpPr/>
          <p:nvPr/>
        </p:nvSpPr>
        <p:spPr>
          <a:xfrm flipH="1">
            <a:off x="12727672" y="0"/>
            <a:ext cx="5594531" cy="4868819"/>
          </a:xfrm>
          <a:custGeom>
            <a:avLst/>
            <a:gdLst/>
            <a:ahLst/>
            <a:cxnLst/>
            <a:rect l="l" t="t" r="r" b="b"/>
            <a:pathLst>
              <a:path w="5594531" h="4868819">
                <a:moveTo>
                  <a:pt x="5594530" y="0"/>
                </a:moveTo>
                <a:lnTo>
                  <a:pt x="0" y="0"/>
                </a:lnTo>
                <a:lnTo>
                  <a:pt x="0" y="4868819"/>
                </a:lnTo>
                <a:lnTo>
                  <a:pt x="5594530" y="4868819"/>
                </a:lnTo>
                <a:lnTo>
                  <a:pt x="5594530" y="0"/>
                </a:lnTo>
                <a:close/>
              </a:path>
            </a:pathLst>
          </a:custGeom>
          <a:blipFill>
            <a:blip r:embed="rId2"/>
            <a:stretch>
              <a:fillRect l="-48012" t="-57743"/>
            </a:stretch>
          </a:blipFill>
        </p:spPr>
      </p:sp>
      <p:sp>
        <p:nvSpPr>
          <p:cNvPr id="4" name="Freeform 4"/>
          <p:cNvSpPr/>
          <p:nvPr/>
        </p:nvSpPr>
        <p:spPr>
          <a:xfrm rot="5400000">
            <a:off x="6208369" y="7476133"/>
            <a:ext cx="5871262" cy="5621734"/>
          </a:xfrm>
          <a:custGeom>
            <a:avLst/>
            <a:gdLst/>
            <a:ahLst/>
            <a:cxnLst/>
            <a:rect l="l" t="t" r="r" b="b"/>
            <a:pathLst>
              <a:path w="5871262" h="5621734">
                <a:moveTo>
                  <a:pt x="0" y="0"/>
                </a:moveTo>
                <a:lnTo>
                  <a:pt x="5871262" y="0"/>
                </a:lnTo>
                <a:lnTo>
                  <a:pt x="5871262" y="5621734"/>
                </a:lnTo>
                <a:lnTo>
                  <a:pt x="0" y="5621734"/>
                </a:lnTo>
                <a:lnTo>
                  <a:pt x="0" y="0"/>
                </a:lnTo>
                <a:close/>
              </a:path>
            </a:pathLst>
          </a:custGeom>
          <a:blipFill>
            <a:blip r:embed="rId3"/>
            <a:stretch>
              <a:fillRect/>
            </a:stretch>
          </a:blipFill>
        </p:spPr>
      </p:sp>
      <p:grpSp>
        <p:nvGrpSpPr>
          <p:cNvPr id="5" name="Group 5"/>
          <p:cNvGrpSpPr/>
          <p:nvPr/>
        </p:nvGrpSpPr>
        <p:grpSpPr>
          <a:xfrm>
            <a:off x="1028700" y="480269"/>
            <a:ext cx="16230600" cy="9349531"/>
            <a:chOff x="0" y="0"/>
            <a:chExt cx="4274726" cy="2462428"/>
          </a:xfrm>
        </p:grpSpPr>
        <p:sp>
          <p:nvSpPr>
            <p:cNvPr id="6" name="Freeform 6"/>
            <p:cNvSpPr/>
            <p:nvPr/>
          </p:nvSpPr>
          <p:spPr>
            <a:xfrm>
              <a:off x="0" y="0"/>
              <a:ext cx="4274726" cy="2462428"/>
            </a:xfrm>
            <a:custGeom>
              <a:avLst/>
              <a:gdLst/>
              <a:ahLst/>
              <a:cxnLst/>
              <a:rect l="l" t="t" r="r" b="b"/>
              <a:pathLst>
                <a:path w="4274726" h="2462428">
                  <a:moveTo>
                    <a:pt x="11925" y="0"/>
                  </a:moveTo>
                  <a:lnTo>
                    <a:pt x="4262801" y="0"/>
                  </a:lnTo>
                  <a:cubicBezTo>
                    <a:pt x="4269387" y="0"/>
                    <a:pt x="4274726" y="5339"/>
                    <a:pt x="4274726" y="11925"/>
                  </a:cubicBezTo>
                  <a:lnTo>
                    <a:pt x="4274726" y="2450503"/>
                  </a:lnTo>
                  <a:cubicBezTo>
                    <a:pt x="4274726" y="2457089"/>
                    <a:pt x="4269387" y="2462428"/>
                    <a:pt x="4262801" y="2462428"/>
                  </a:cubicBezTo>
                  <a:lnTo>
                    <a:pt x="11925" y="2462428"/>
                  </a:lnTo>
                  <a:cubicBezTo>
                    <a:pt x="5339" y="2462428"/>
                    <a:pt x="0" y="2457089"/>
                    <a:pt x="0" y="2450503"/>
                  </a:cubicBezTo>
                  <a:lnTo>
                    <a:pt x="0" y="11925"/>
                  </a:lnTo>
                  <a:cubicBezTo>
                    <a:pt x="0" y="5339"/>
                    <a:pt x="5339" y="0"/>
                    <a:pt x="11925" y="0"/>
                  </a:cubicBezTo>
                  <a:close/>
                </a:path>
              </a:pathLst>
            </a:custGeom>
            <a:solidFill>
              <a:srgbClr val="FFFFFF"/>
            </a:solidFill>
          </p:spPr>
        </p:sp>
        <p:sp>
          <p:nvSpPr>
            <p:cNvPr id="7" name="TextBox 7"/>
            <p:cNvSpPr txBox="1"/>
            <p:nvPr/>
          </p:nvSpPr>
          <p:spPr>
            <a:xfrm>
              <a:off x="0" y="-47625"/>
              <a:ext cx="4274726" cy="2510053"/>
            </a:xfrm>
            <a:prstGeom prst="rect">
              <a:avLst/>
            </a:prstGeom>
          </p:spPr>
          <p:txBody>
            <a:bodyPr lIns="50800" tIns="50800" rIns="50800" bIns="50800" rtlCol="0" anchor="ctr"/>
            <a:lstStyle/>
            <a:p>
              <a:pPr algn="ctr">
                <a:lnSpc>
                  <a:spcPts val="3079"/>
                </a:lnSpc>
              </a:pPr>
              <a:endParaRPr/>
            </a:p>
          </p:txBody>
        </p:sp>
      </p:grpSp>
      <p:graphicFrame>
        <p:nvGraphicFramePr>
          <p:cNvPr id="8" name="Table 8"/>
          <p:cNvGraphicFramePr>
            <a:graphicFrameLocks noGrp="1"/>
          </p:cNvGraphicFramePr>
          <p:nvPr/>
        </p:nvGraphicFramePr>
        <p:xfrm>
          <a:off x="1296076" y="2263240"/>
          <a:ext cx="15695848" cy="7193498"/>
        </p:xfrm>
        <a:graphic>
          <a:graphicData uri="http://schemas.openxmlformats.org/drawingml/2006/table">
            <a:tbl>
              <a:tblPr/>
              <a:tblGrid>
                <a:gridCol w="2470608">
                  <a:extLst>
                    <a:ext uri="{9D8B030D-6E8A-4147-A177-3AD203B41FA5}">
                      <a16:colId xmlns:a16="http://schemas.microsoft.com/office/drawing/2014/main" val="20000"/>
                    </a:ext>
                  </a:extLst>
                </a:gridCol>
                <a:gridCol w="3306310">
                  <a:extLst>
                    <a:ext uri="{9D8B030D-6E8A-4147-A177-3AD203B41FA5}">
                      <a16:colId xmlns:a16="http://schemas.microsoft.com/office/drawing/2014/main" val="20001"/>
                    </a:ext>
                  </a:extLst>
                </a:gridCol>
                <a:gridCol w="3306310">
                  <a:extLst>
                    <a:ext uri="{9D8B030D-6E8A-4147-A177-3AD203B41FA5}">
                      <a16:colId xmlns:a16="http://schemas.microsoft.com/office/drawing/2014/main" val="20002"/>
                    </a:ext>
                  </a:extLst>
                </a:gridCol>
                <a:gridCol w="3306310">
                  <a:extLst>
                    <a:ext uri="{9D8B030D-6E8A-4147-A177-3AD203B41FA5}">
                      <a16:colId xmlns:a16="http://schemas.microsoft.com/office/drawing/2014/main" val="20003"/>
                    </a:ext>
                  </a:extLst>
                </a:gridCol>
                <a:gridCol w="3306310">
                  <a:extLst>
                    <a:ext uri="{9D8B030D-6E8A-4147-A177-3AD203B41FA5}">
                      <a16:colId xmlns:a16="http://schemas.microsoft.com/office/drawing/2014/main" val="20004"/>
                    </a:ext>
                  </a:extLst>
                </a:gridCol>
              </a:tblGrid>
              <a:tr h="884288">
                <a:tc>
                  <a:txBody>
                    <a:bodyPr/>
                    <a:lstStyle/>
                    <a:p>
                      <a:pPr algn="ctr">
                        <a:lnSpc>
                          <a:spcPts val="2940"/>
                        </a:lnSpc>
                        <a:defRPr/>
                      </a:pPr>
                      <a:endParaRPr lang="en-US" sz="1100"/>
                    </a:p>
                  </a:txBody>
                  <a:tcPr marL="95250" marR="95250" marT="95250" marB="9525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spc="-279">
                          <a:solidFill>
                            <a:srgbClr val="FFFFFF"/>
                          </a:solidFill>
                          <a:latin typeface="Bank Gothic Medium"/>
                        </a:rPr>
                        <a:t>January - W2</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C1B72"/>
                    </a:solidFill>
                  </a:tcPr>
                </a:tc>
                <a:tc>
                  <a:txBody>
                    <a:bodyPr/>
                    <a:lstStyle/>
                    <a:p>
                      <a:pPr algn="ctr">
                        <a:lnSpc>
                          <a:spcPts val="3919"/>
                        </a:lnSpc>
                        <a:defRPr/>
                      </a:pPr>
                      <a:r>
                        <a:rPr lang="en-US" sz="2799" spc="-279">
                          <a:solidFill>
                            <a:srgbClr val="FFFFFF"/>
                          </a:solidFill>
                          <a:latin typeface="Bank Gothic Medium"/>
                        </a:rPr>
                        <a:t>JANUARY - W3</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C1B72"/>
                    </a:solidFill>
                  </a:tcPr>
                </a:tc>
                <a:tc>
                  <a:txBody>
                    <a:bodyPr/>
                    <a:lstStyle/>
                    <a:p>
                      <a:pPr algn="ctr">
                        <a:lnSpc>
                          <a:spcPts val="3919"/>
                        </a:lnSpc>
                        <a:defRPr/>
                      </a:pPr>
                      <a:r>
                        <a:rPr lang="en-US" sz="2799" spc="-279">
                          <a:solidFill>
                            <a:srgbClr val="FFFFFF"/>
                          </a:solidFill>
                          <a:latin typeface="Bank Gothic Medium"/>
                        </a:rPr>
                        <a:t>JANUARY - W4</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C1B72"/>
                    </a:solidFill>
                  </a:tcPr>
                </a:tc>
                <a:tc>
                  <a:txBody>
                    <a:bodyPr/>
                    <a:lstStyle/>
                    <a:p>
                      <a:pPr algn="ctr">
                        <a:lnSpc>
                          <a:spcPts val="3919"/>
                        </a:lnSpc>
                        <a:defRPr/>
                      </a:pPr>
                      <a:r>
                        <a:rPr lang="en-US" sz="2799" spc="-279">
                          <a:solidFill>
                            <a:srgbClr val="FFFFFF"/>
                          </a:solidFill>
                          <a:latin typeface="Bank Gothic Medium"/>
                        </a:rPr>
                        <a:t>February- W1</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3C1B72"/>
                    </a:solidFill>
                  </a:tcPr>
                </a:tc>
                <a:extLst>
                  <a:ext uri="{0D108BD9-81ED-4DB2-BD59-A6C34878D82A}">
                    <a16:rowId xmlns:a16="http://schemas.microsoft.com/office/drawing/2014/main" val="10000"/>
                  </a:ext>
                </a:extLst>
              </a:tr>
              <a:tr h="1876286">
                <a:tc>
                  <a:txBody>
                    <a:bodyPr/>
                    <a:lstStyle/>
                    <a:p>
                      <a:pPr algn="ctr">
                        <a:lnSpc>
                          <a:spcPts val="3919"/>
                        </a:lnSpc>
                        <a:defRPr/>
                      </a:pPr>
                      <a:r>
                        <a:rPr lang="en-US" sz="2799" spc="-279">
                          <a:solidFill>
                            <a:srgbClr val="000000"/>
                          </a:solidFill>
                          <a:latin typeface="Bank Gothic Medium"/>
                        </a:rPr>
                        <a:t>PHASE 1</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9E9"/>
                    </a:solidFill>
                  </a:tcPr>
                </a:tc>
                <a:tc>
                  <a:txBody>
                    <a:bodyPr/>
                    <a:lstStyle/>
                    <a:p>
                      <a:pPr algn="ctr">
                        <a:lnSpc>
                          <a:spcPts val="2940"/>
                        </a:lnSpc>
                        <a:defRPr/>
                      </a:pP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76286">
                <a:tc>
                  <a:txBody>
                    <a:bodyPr/>
                    <a:lstStyle/>
                    <a:p>
                      <a:pPr algn="ctr">
                        <a:lnSpc>
                          <a:spcPts val="3919"/>
                        </a:lnSpc>
                        <a:defRPr/>
                      </a:pPr>
                      <a:r>
                        <a:rPr lang="en-US" sz="2799" spc="-279">
                          <a:solidFill>
                            <a:srgbClr val="000000"/>
                          </a:solidFill>
                          <a:latin typeface="Bank Gothic Medium"/>
                        </a:rPr>
                        <a:t>PHASE 2</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9E9"/>
                    </a:solidFill>
                  </a:tcPr>
                </a:tc>
                <a:tc>
                  <a:txBody>
                    <a:bodyPr/>
                    <a:lstStyle/>
                    <a:p>
                      <a:pPr algn="ctr">
                        <a:lnSpc>
                          <a:spcPts val="2940"/>
                        </a:lnSpc>
                        <a:defRPr/>
                      </a:pP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56638">
                <a:tc>
                  <a:txBody>
                    <a:bodyPr/>
                    <a:lstStyle/>
                    <a:p>
                      <a:pPr algn="ctr">
                        <a:lnSpc>
                          <a:spcPts val="3919"/>
                        </a:lnSpc>
                        <a:defRPr/>
                      </a:pPr>
                      <a:r>
                        <a:rPr lang="en-US" sz="2799" spc="-279">
                          <a:solidFill>
                            <a:srgbClr val="000000"/>
                          </a:solidFill>
                          <a:latin typeface="Bank Gothic Medium"/>
                        </a:rPr>
                        <a:t>PHASE 3</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9E9"/>
                    </a:solidFill>
                  </a:tcPr>
                </a:tc>
                <a:tc>
                  <a:txBody>
                    <a:bodyPr/>
                    <a:lstStyle/>
                    <a:p>
                      <a:pPr algn="ctr">
                        <a:lnSpc>
                          <a:spcPts val="2940"/>
                        </a:lnSpc>
                        <a:defRPr/>
                      </a:pP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9" name="Group 9"/>
          <p:cNvGrpSpPr/>
          <p:nvPr/>
        </p:nvGrpSpPr>
        <p:grpSpPr>
          <a:xfrm>
            <a:off x="4050840" y="3282273"/>
            <a:ext cx="2802556" cy="505511"/>
            <a:chOff x="0" y="0"/>
            <a:chExt cx="855821" cy="154369"/>
          </a:xfrm>
        </p:grpSpPr>
        <p:sp>
          <p:nvSpPr>
            <p:cNvPr id="10" name="Freeform 10"/>
            <p:cNvSpPr/>
            <p:nvPr/>
          </p:nvSpPr>
          <p:spPr>
            <a:xfrm>
              <a:off x="0" y="0"/>
              <a:ext cx="855821" cy="154369"/>
            </a:xfrm>
            <a:custGeom>
              <a:avLst/>
              <a:gdLst/>
              <a:ahLst/>
              <a:cxnLst/>
              <a:rect l="l" t="t" r="r" b="b"/>
              <a:pathLst>
                <a:path w="855821" h="154369">
                  <a:moveTo>
                    <a:pt x="77184" y="0"/>
                  </a:moveTo>
                  <a:lnTo>
                    <a:pt x="778637" y="0"/>
                  </a:lnTo>
                  <a:cubicBezTo>
                    <a:pt x="799107" y="0"/>
                    <a:pt x="818740" y="8132"/>
                    <a:pt x="833214" y="22607"/>
                  </a:cubicBezTo>
                  <a:cubicBezTo>
                    <a:pt x="847689" y="37082"/>
                    <a:pt x="855821" y="56714"/>
                    <a:pt x="855821" y="77184"/>
                  </a:cubicBezTo>
                  <a:lnTo>
                    <a:pt x="855821" y="77184"/>
                  </a:lnTo>
                  <a:cubicBezTo>
                    <a:pt x="855821" y="97655"/>
                    <a:pt x="847689" y="117287"/>
                    <a:pt x="833214" y="131762"/>
                  </a:cubicBezTo>
                  <a:cubicBezTo>
                    <a:pt x="818740" y="146237"/>
                    <a:pt x="799107" y="154369"/>
                    <a:pt x="778637" y="154369"/>
                  </a:cubicBezTo>
                  <a:lnTo>
                    <a:pt x="77184" y="154369"/>
                  </a:lnTo>
                  <a:cubicBezTo>
                    <a:pt x="56714" y="154369"/>
                    <a:pt x="37082" y="146237"/>
                    <a:pt x="22607" y="131762"/>
                  </a:cubicBezTo>
                  <a:cubicBezTo>
                    <a:pt x="8132" y="117287"/>
                    <a:pt x="0" y="97655"/>
                    <a:pt x="0" y="77184"/>
                  </a:cubicBezTo>
                  <a:lnTo>
                    <a:pt x="0" y="77184"/>
                  </a:lnTo>
                  <a:cubicBezTo>
                    <a:pt x="0" y="56714"/>
                    <a:pt x="8132" y="37082"/>
                    <a:pt x="22607" y="22607"/>
                  </a:cubicBezTo>
                  <a:cubicBezTo>
                    <a:pt x="37082" y="8132"/>
                    <a:pt x="56714" y="0"/>
                    <a:pt x="77184" y="0"/>
                  </a:cubicBezTo>
                  <a:close/>
                </a:path>
              </a:pathLst>
            </a:custGeom>
            <a:solidFill>
              <a:srgbClr val="B2CFF6"/>
            </a:solidFill>
          </p:spPr>
        </p:sp>
        <p:sp>
          <p:nvSpPr>
            <p:cNvPr id="11" name="TextBox 11"/>
            <p:cNvSpPr txBox="1"/>
            <p:nvPr/>
          </p:nvSpPr>
          <p:spPr>
            <a:xfrm>
              <a:off x="0" y="-19050"/>
              <a:ext cx="855821" cy="173419"/>
            </a:xfrm>
            <a:prstGeom prst="rect">
              <a:avLst/>
            </a:prstGeom>
          </p:spPr>
          <p:txBody>
            <a:bodyPr lIns="50800" tIns="50800" rIns="50800" bIns="50800" rtlCol="0" anchor="ctr"/>
            <a:lstStyle/>
            <a:p>
              <a:pPr algn="ctr">
                <a:lnSpc>
                  <a:spcPts val="1680"/>
                </a:lnSpc>
              </a:pPr>
              <a:r>
                <a:rPr lang="en-US" sz="1200">
                  <a:solidFill>
                    <a:srgbClr val="09254B"/>
                  </a:solidFill>
                  <a:latin typeface="Open Sauce Bold"/>
                </a:rPr>
                <a:t>Set Business Question from 9 Variable</a:t>
              </a:r>
            </a:p>
          </p:txBody>
        </p:sp>
      </p:grpSp>
      <p:grpSp>
        <p:nvGrpSpPr>
          <p:cNvPr id="12" name="Group 12"/>
          <p:cNvGrpSpPr/>
          <p:nvPr/>
        </p:nvGrpSpPr>
        <p:grpSpPr>
          <a:xfrm>
            <a:off x="7516658" y="3952736"/>
            <a:ext cx="8790267" cy="394322"/>
            <a:chOff x="0" y="0"/>
            <a:chExt cx="2684299" cy="120415"/>
          </a:xfrm>
        </p:grpSpPr>
        <p:sp>
          <p:nvSpPr>
            <p:cNvPr id="13" name="Freeform 13"/>
            <p:cNvSpPr/>
            <p:nvPr/>
          </p:nvSpPr>
          <p:spPr>
            <a:xfrm>
              <a:off x="0" y="0"/>
              <a:ext cx="2684299" cy="120415"/>
            </a:xfrm>
            <a:custGeom>
              <a:avLst/>
              <a:gdLst/>
              <a:ahLst/>
              <a:cxnLst/>
              <a:rect l="l" t="t" r="r" b="b"/>
              <a:pathLst>
                <a:path w="2684299" h="120415">
                  <a:moveTo>
                    <a:pt x="44918" y="0"/>
                  </a:moveTo>
                  <a:lnTo>
                    <a:pt x="2639381" y="0"/>
                  </a:lnTo>
                  <a:cubicBezTo>
                    <a:pt x="2664189" y="0"/>
                    <a:pt x="2684299" y="20110"/>
                    <a:pt x="2684299" y="44918"/>
                  </a:cubicBezTo>
                  <a:lnTo>
                    <a:pt x="2684299" y="75497"/>
                  </a:lnTo>
                  <a:cubicBezTo>
                    <a:pt x="2684299" y="100305"/>
                    <a:pt x="2664189" y="120415"/>
                    <a:pt x="2639381" y="120415"/>
                  </a:cubicBezTo>
                  <a:lnTo>
                    <a:pt x="44918" y="120415"/>
                  </a:lnTo>
                  <a:cubicBezTo>
                    <a:pt x="20110" y="120415"/>
                    <a:pt x="0" y="100305"/>
                    <a:pt x="0" y="75497"/>
                  </a:cubicBezTo>
                  <a:lnTo>
                    <a:pt x="0" y="44918"/>
                  </a:lnTo>
                  <a:cubicBezTo>
                    <a:pt x="0" y="20110"/>
                    <a:pt x="20110" y="0"/>
                    <a:pt x="44918" y="0"/>
                  </a:cubicBezTo>
                  <a:close/>
                </a:path>
              </a:pathLst>
            </a:custGeom>
            <a:solidFill>
              <a:srgbClr val="EF4056"/>
            </a:solidFill>
            <a:ln cap="rnd">
              <a:noFill/>
              <a:prstDash val="solid"/>
              <a:round/>
            </a:ln>
          </p:spPr>
        </p:sp>
        <p:sp>
          <p:nvSpPr>
            <p:cNvPr id="14" name="TextBox 14"/>
            <p:cNvSpPr txBox="1"/>
            <p:nvPr/>
          </p:nvSpPr>
          <p:spPr>
            <a:xfrm>
              <a:off x="0" y="-28575"/>
              <a:ext cx="2684299" cy="148990"/>
            </a:xfrm>
            <a:prstGeom prst="rect">
              <a:avLst/>
            </a:prstGeom>
          </p:spPr>
          <p:txBody>
            <a:bodyPr lIns="50800" tIns="50800" rIns="50800" bIns="50800" rtlCol="0" anchor="ctr"/>
            <a:lstStyle/>
            <a:p>
              <a:pPr marL="0" lvl="0" indent="0" algn="ctr">
                <a:lnSpc>
                  <a:spcPts val="2240"/>
                </a:lnSpc>
                <a:spcBef>
                  <a:spcPct val="0"/>
                </a:spcBef>
              </a:pPr>
              <a:endParaRPr/>
            </a:p>
          </p:txBody>
        </p:sp>
      </p:grpSp>
      <p:grpSp>
        <p:nvGrpSpPr>
          <p:cNvPr id="15" name="Group 15"/>
          <p:cNvGrpSpPr/>
          <p:nvPr/>
        </p:nvGrpSpPr>
        <p:grpSpPr>
          <a:xfrm>
            <a:off x="13025330" y="5662828"/>
            <a:ext cx="3520583" cy="420151"/>
            <a:chOff x="0" y="0"/>
            <a:chExt cx="1075086" cy="128302"/>
          </a:xfrm>
        </p:grpSpPr>
        <p:sp>
          <p:nvSpPr>
            <p:cNvPr id="16" name="Freeform 16"/>
            <p:cNvSpPr/>
            <p:nvPr/>
          </p:nvSpPr>
          <p:spPr>
            <a:xfrm>
              <a:off x="0" y="0"/>
              <a:ext cx="1075086" cy="128302"/>
            </a:xfrm>
            <a:custGeom>
              <a:avLst/>
              <a:gdLst/>
              <a:ahLst/>
              <a:cxnLst/>
              <a:rect l="l" t="t" r="r" b="b"/>
              <a:pathLst>
                <a:path w="1075086" h="128302">
                  <a:moveTo>
                    <a:pt x="64151" y="0"/>
                  </a:moveTo>
                  <a:lnTo>
                    <a:pt x="1010935" y="0"/>
                  </a:lnTo>
                  <a:cubicBezTo>
                    <a:pt x="1046365" y="0"/>
                    <a:pt x="1075086" y="28721"/>
                    <a:pt x="1075086" y="64151"/>
                  </a:cubicBezTo>
                  <a:lnTo>
                    <a:pt x="1075086" y="64151"/>
                  </a:lnTo>
                  <a:cubicBezTo>
                    <a:pt x="1075086" y="81165"/>
                    <a:pt x="1068328" y="97482"/>
                    <a:pt x="1056297" y="109513"/>
                  </a:cubicBezTo>
                  <a:cubicBezTo>
                    <a:pt x="1044266" y="121543"/>
                    <a:pt x="1027949" y="128302"/>
                    <a:pt x="1010935" y="128302"/>
                  </a:cubicBezTo>
                  <a:lnTo>
                    <a:pt x="64151" y="128302"/>
                  </a:lnTo>
                  <a:cubicBezTo>
                    <a:pt x="28721" y="128302"/>
                    <a:pt x="0" y="99581"/>
                    <a:pt x="0" y="64151"/>
                  </a:cubicBezTo>
                  <a:lnTo>
                    <a:pt x="0" y="64151"/>
                  </a:lnTo>
                  <a:cubicBezTo>
                    <a:pt x="0" y="28721"/>
                    <a:pt x="28721" y="0"/>
                    <a:pt x="64151" y="0"/>
                  </a:cubicBezTo>
                  <a:close/>
                </a:path>
              </a:pathLst>
            </a:custGeom>
            <a:solidFill>
              <a:srgbClr val="EF4056"/>
            </a:solidFill>
            <a:ln cap="rnd">
              <a:noFill/>
              <a:prstDash val="solid"/>
              <a:round/>
            </a:ln>
          </p:spPr>
        </p:sp>
        <p:sp>
          <p:nvSpPr>
            <p:cNvPr id="17" name="TextBox 17"/>
            <p:cNvSpPr txBox="1"/>
            <p:nvPr/>
          </p:nvSpPr>
          <p:spPr>
            <a:xfrm>
              <a:off x="0" y="-28575"/>
              <a:ext cx="1075086" cy="156877"/>
            </a:xfrm>
            <a:prstGeom prst="rect">
              <a:avLst/>
            </a:prstGeom>
          </p:spPr>
          <p:txBody>
            <a:bodyPr lIns="50800" tIns="50800" rIns="50800" bIns="50800" rtlCol="0" anchor="ctr"/>
            <a:lstStyle/>
            <a:p>
              <a:pPr marL="0" lvl="0" indent="0" algn="ctr">
                <a:lnSpc>
                  <a:spcPts val="2240"/>
                </a:lnSpc>
                <a:spcBef>
                  <a:spcPct val="0"/>
                </a:spcBef>
              </a:pPr>
              <a:endParaRPr/>
            </a:p>
          </p:txBody>
        </p:sp>
      </p:grpSp>
      <p:grpSp>
        <p:nvGrpSpPr>
          <p:cNvPr id="18" name="Group 18"/>
          <p:cNvGrpSpPr/>
          <p:nvPr/>
        </p:nvGrpSpPr>
        <p:grpSpPr>
          <a:xfrm>
            <a:off x="7255245" y="5143500"/>
            <a:ext cx="2941889" cy="394322"/>
            <a:chOff x="0" y="0"/>
            <a:chExt cx="898370" cy="120415"/>
          </a:xfrm>
        </p:grpSpPr>
        <p:sp>
          <p:nvSpPr>
            <p:cNvPr id="19" name="Freeform 19"/>
            <p:cNvSpPr/>
            <p:nvPr/>
          </p:nvSpPr>
          <p:spPr>
            <a:xfrm>
              <a:off x="0" y="0"/>
              <a:ext cx="898370" cy="120415"/>
            </a:xfrm>
            <a:custGeom>
              <a:avLst/>
              <a:gdLst/>
              <a:ahLst/>
              <a:cxnLst/>
              <a:rect l="l" t="t" r="r" b="b"/>
              <a:pathLst>
                <a:path w="898370" h="120415">
                  <a:moveTo>
                    <a:pt x="60207" y="0"/>
                  </a:moveTo>
                  <a:lnTo>
                    <a:pt x="838162" y="0"/>
                  </a:lnTo>
                  <a:cubicBezTo>
                    <a:pt x="871414" y="0"/>
                    <a:pt x="898370" y="26956"/>
                    <a:pt x="898370" y="60207"/>
                  </a:cubicBezTo>
                  <a:lnTo>
                    <a:pt x="898370" y="60207"/>
                  </a:lnTo>
                  <a:cubicBezTo>
                    <a:pt x="898370" y="93459"/>
                    <a:pt x="871414" y="120415"/>
                    <a:pt x="838162" y="120415"/>
                  </a:cubicBezTo>
                  <a:lnTo>
                    <a:pt x="60207" y="120415"/>
                  </a:lnTo>
                  <a:cubicBezTo>
                    <a:pt x="26956" y="120415"/>
                    <a:pt x="0" y="93459"/>
                    <a:pt x="0" y="60207"/>
                  </a:cubicBezTo>
                  <a:lnTo>
                    <a:pt x="0" y="60207"/>
                  </a:lnTo>
                  <a:cubicBezTo>
                    <a:pt x="0" y="26956"/>
                    <a:pt x="26956" y="0"/>
                    <a:pt x="60207" y="0"/>
                  </a:cubicBezTo>
                  <a:close/>
                </a:path>
              </a:pathLst>
            </a:custGeom>
            <a:solidFill>
              <a:srgbClr val="B2CFF6"/>
            </a:solidFill>
            <a:ln cap="rnd">
              <a:noFill/>
              <a:prstDash val="solid"/>
              <a:round/>
            </a:ln>
          </p:spPr>
        </p:sp>
        <p:sp>
          <p:nvSpPr>
            <p:cNvPr id="20" name="TextBox 20"/>
            <p:cNvSpPr txBox="1"/>
            <p:nvPr/>
          </p:nvSpPr>
          <p:spPr>
            <a:xfrm>
              <a:off x="0" y="-19050"/>
              <a:ext cx="898370" cy="139465"/>
            </a:xfrm>
            <a:prstGeom prst="rect">
              <a:avLst/>
            </a:prstGeom>
          </p:spPr>
          <p:txBody>
            <a:bodyPr lIns="50800" tIns="50800" rIns="50800" bIns="50800" rtlCol="0" anchor="ctr"/>
            <a:lstStyle/>
            <a:p>
              <a:pPr marL="0" lvl="0" indent="0" algn="ctr">
                <a:lnSpc>
                  <a:spcPts val="1680"/>
                </a:lnSpc>
                <a:spcBef>
                  <a:spcPct val="0"/>
                </a:spcBef>
              </a:pPr>
              <a:r>
                <a:rPr lang="en-US" sz="1200">
                  <a:solidFill>
                    <a:srgbClr val="09254B"/>
                  </a:solidFill>
                  <a:latin typeface="Open Sauce Bold"/>
                </a:rPr>
                <a:t>Meeting with Mentor and PIC  Data</a:t>
              </a:r>
            </a:p>
          </p:txBody>
        </p:sp>
      </p:grpSp>
      <p:sp>
        <p:nvSpPr>
          <p:cNvPr id="21" name="TextBox 21"/>
          <p:cNvSpPr txBox="1"/>
          <p:nvPr/>
        </p:nvSpPr>
        <p:spPr>
          <a:xfrm>
            <a:off x="4783556" y="1137766"/>
            <a:ext cx="11453915" cy="792099"/>
          </a:xfrm>
          <a:prstGeom prst="rect">
            <a:avLst/>
          </a:prstGeom>
        </p:spPr>
        <p:txBody>
          <a:bodyPr lIns="0" tIns="0" rIns="0" bIns="0" rtlCol="0" anchor="t">
            <a:spAutoFit/>
          </a:bodyPr>
          <a:lstStyle/>
          <a:p>
            <a:pPr marL="0" lvl="0" indent="0" algn="ctr">
              <a:lnSpc>
                <a:spcPts val="5328"/>
              </a:lnSpc>
              <a:spcBef>
                <a:spcPct val="0"/>
              </a:spcBef>
            </a:pPr>
            <a:r>
              <a:rPr lang="en-US" sz="7200" u="none" strike="noStrike" spc="-655">
                <a:solidFill>
                  <a:srgbClr val="000000"/>
                </a:solidFill>
                <a:latin typeface="Bank Gothic Medium"/>
              </a:rPr>
              <a:t>PROJECT TIMELINE</a:t>
            </a:r>
          </a:p>
        </p:txBody>
      </p:sp>
      <p:grpSp>
        <p:nvGrpSpPr>
          <p:cNvPr id="22" name="Group 22"/>
          <p:cNvGrpSpPr/>
          <p:nvPr/>
        </p:nvGrpSpPr>
        <p:grpSpPr>
          <a:xfrm>
            <a:off x="4050840" y="3933979"/>
            <a:ext cx="2802556" cy="394322"/>
            <a:chOff x="0" y="0"/>
            <a:chExt cx="855821" cy="120415"/>
          </a:xfrm>
        </p:grpSpPr>
        <p:sp>
          <p:nvSpPr>
            <p:cNvPr id="23" name="Freeform 23"/>
            <p:cNvSpPr/>
            <p:nvPr/>
          </p:nvSpPr>
          <p:spPr>
            <a:xfrm>
              <a:off x="0" y="0"/>
              <a:ext cx="855821" cy="120415"/>
            </a:xfrm>
            <a:custGeom>
              <a:avLst/>
              <a:gdLst/>
              <a:ahLst/>
              <a:cxnLst/>
              <a:rect l="l" t="t" r="r" b="b"/>
              <a:pathLst>
                <a:path w="855821" h="120415">
                  <a:moveTo>
                    <a:pt x="60207" y="0"/>
                  </a:moveTo>
                  <a:lnTo>
                    <a:pt x="795614" y="0"/>
                  </a:lnTo>
                  <a:cubicBezTo>
                    <a:pt x="828865" y="0"/>
                    <a:pt x="855821" y="26956"/>
                    <a:pt x="855821" y="60207"/>
                  </a:cubicBezTo>
                  <a:lnTo>
                    <a:pt x="855821" y="60207"/>
                  </a:lnTo>
                  <a:cubicBezTo>
                    <a:pt x="855821" y="93459"/>
                    <a:pt x="828865" y="120415"/>
                    <a:pt x="795614" y="120415"/>
                  </a:cubicBezTo>
                  <a:lnTo>
                    <a:pt x="60207" y="120415"/>
                  </a:lnTo>
                  <a:cubicBezTo>
                    <a:pt x="26956" y="120415"/>
                    <a:pt x="0" y="93459"/>
                    <a:pt x="0" y="60207"/>
                  </a:cubicBezTo>
                  <a:lnTo>
                    <a:pt x="0" y="60207"/>
                  </a:lnTo>
                  <a:cubicBezTo>
                    <a:pt x="0" y="26956"/>
                    <a:pt x="26956" y="0"/>
                    <a:pt x="60207" y="0"/>
                  </a:cubicBezTo>
                  <a:close/>
                </a:path>
              </a:pathLst>
            </a:custGeom>
            <a:solidFill>
              <a:srgbClr val="B2CFF6"/>
            </a:solidFill>
          </p:spPr>
        </p:sp>
        <p:sp>
          <p:nvSpPr>
            <p:cNvPr id="24" name="TextBox 24"/>
            <p:cNvSpPr txBox="1"/>
            <p:nvPr/>
          </p:nvSpPr>
          <p:spPr>
            <a:xfrm>
              <a:off x="0" y="-19050"/>
              <a:ext cx="855821" cy="139465"/>
            </a:xfrm>
            <a:prstGeom prst="rect">
              <a:avLst/>
            </a:prstGeom>
          </p:spPr>
          <p:txBody>
            <a:bodyPr lIns="50800" tIns="50800" rIns="50800" bIns="50800" rtlCol="0" anchor="ctr"/>
            <a:lstStyle/>
            <a:p>
              <a:pPr algn="ctr">
                <a:lnSpc>
                  <a:spcPts val="1680"/>
                </a:lnSpc>
              </a:pPr>
              <a:r>
                <a:rPr lang="en-US" sz="1200">
                  <a:solidFill>
                    <a:srgbClr val="09254B"/>
                  </a:solidFill>
                  <a:latin typeface="Open Sauce Bold"/>
                </a:rPr>
                <a:t>Meeting With Mentor &amp; Group</a:t>
              </a:r>
            </a:p>
          </p:txBody>
        </p:sp>
      </p:grpSp>
      <p:grpSp>
        <p:nvGrpSpPr>
          <p:cNvPr id="25" name="Group 25"/>
          <p:cNvGrpSpPr/>
          <p:nvPr/>
        </p:nvGrpSpPr>
        <p:grpSpPr>
          <a:xfrm>
            <a:off x="4050840" y="4474497"/>
            <a:ext cx="2802556" cy="394322"/>
            <a:chOff x="0" y="0"/>
            <a:chExt cx="855821" cy="120415"/>
          </a:xfrm>
        </p:grpSpPr>
        <p:sp>
          <p:nvSpPr>
            <p:cNvPr id="26" name="Freeform 26"/>
            <p:cNvSpPr/>
            <p:nvPr/>
          </p:nvSpPr>
          <p:spPr>
            <a:xfrm>
              <a:off x="0" y="0"/>
              <a:ext cx="855821" cy="120415"/>
            </a:xfrm>
            <a:custGeom>
              <a:avLst/>
              <a:gdLst/>
              <a:ahLst/>
              <a:cxnLst/>
              <a:rect l="l" t="t" r="r" b="b"/>
              <a:pathLst>
                <a:path w="855821" h="120415">
                  <a:moveTo>
                    <a:pt x="60207" y="0"/>
                  </a:moveTo>
                  <a:lnTo>
                    <a:pt x="795614" y="0"/>
                  </a:lnTo>
                  <a:cubicBezTo>
                    <a:pt x="828865" y="0"/>
                    <a:pt x="855821" y="26956"/>
                    <a:pt x="855821" y="60207"/>
                  </a:cubicBezTo>
                  <a:lnTo>
                    <a:pt x="855821" y="60207"/>
                  </a:lnTo>
                  <a:cubicBezTo>
                    <a:pt x="855821" y="93459"/>
                    <a:pt x="828865" y="120415"/>
                    <a:pt x="795614" y="120415"/>
                  </a:cubicBezTo>
                  <a:lnTo>
                    <a:pt x="60207" y="120415"/>
                  </a:lnTo>
                  <a:cubicBezTo>
                    <a:pt x="26956" y="120415"/>
                    <a:pt x="0" y="93459"/>
                    <a:pt x="0" y="60207"/>
                  </a:cubicBezTo>
                  <a:lnTo>
                    <a:pt x="0" y="60207"/>
                  </a:lnTo>
                  <a:cubicBezTo>
                    <a:pt x="0" y="26956"/>
                    <a:pt x="26956" y="0"/>
                    <a:pt x="60207" y="0"/>
                  </a:cubicBezTo>
                  <a:close/>
                </a:path>
              </a:pathLst>
            </a:custGeom>
            <a:solidFill>
              <a:srgbClr val="B2CFF6"/>
            </a:solidFill>
          </p:spPr>
        </p:sp>
        <p:sp>
          <p:nvSpPr>
            <p:cNvPr id="27" name="TextBox 27"/>
            <p:cNvSpPr txBox="1"/>
            <p:nvPr/>
          </p:nvSpPr>
          <p:spPr>
            <a:xfrm>
              <a:off x="0" y="-19050"/>
              <a:ext cx="855821" cy="139465"/>
            </a:xfrm>
            <a:prstGeom prst="rect">
              <a:avLst/>
            </a:prstGeom>
          </p:spPr>
          <p:txBody>
            <a:bodyPr lIns="50800" tIns="50800" rIns="50800" bIns="50800" rtlCol="0" anchor="ctr"/>
            <a:lstStyle/>
            <a:p>
              <a:pPr algn="ctr">
                <a:lnSpc>
                  <a:spcPts val="1680"/>
                </a:lnSpc>
              </a:pPr>
              <a:r>
                <a:rPr lang="en-US" sz="1200">
                  <a:solidFill>
                    <a:srgbClr val="09254B"/>
                  </a:solidFill>
                  <a:latin typeface="Open Sauce Bold"/>
                </a:rPr>
                <a:t>Deliver Job Desk Per Team</a:t>
              </a:r>
            </a:p>
          </p:txBody>
        </p:sp>
      </p:grpSp>
      <p:grpSp>
        <p:nvGrpSpPr>
          <p:cNvPr id="28" name="Group 28"/>
          <p:cNvGrpSpPr/>
          <p:nvPr/>
        </p:nvGrpSpPr>
        <p:grpSpPr>
          <a:xfrm>
            <a:off x="4050840" y="7640594"/>
            <a:ext cx="6146294" cy="368169"/>
            <a:chOff x="0" y="0"/>
            <a:chExt cx="1876904" cy="112428"/>
          </a:xfrm>
        </p:grpSpPr>
        <p:sp>
          <p:nvSpPr>
            <p:cNvPr id="29" name="Freeform 29"/>
            <p:cNvSpPr/>
            <p:nvPr/>
          </p:nvSpPr>
          <p:spPr>
            <a:xfrm>
              <a:off x="0" y="0"/>
              <a:ext cx="1876904" cy="112428"/>
            </a:xfrm>
            <a:custGeom>
              <a:avLst/>
              <a:gdLst/>
              <a:ahLst/>
              <a:cxnLst/>
              <a:rect l="l" t="t" r="r" b="b"/>
              <a:pathLst>
                <a:path w="1876904" h="112428">
                  <a:moveTo>
                    <a:pt x="56214" y="0"/>
                  </a:moveTo>
                  <a:lnTo>
                    <a:pt x="1820690" y="0"/>
                  </a:lnTo>
                  <a:cubicBezTo>
                    <a:pt x="1835599" y="0"/>
                    <a:pt x="1849897" y="5923"/>
                    <a:pt x="1860440" y="16465"/>
                  </a:cubicBezTo>
                  <a:cubicBezTo>
                    <a:pt x="1870982" y="27007"/>
                    <a:pt x="1876904" y="41305"/>
                    <a:pt x="1876904" y="56214"/>
                  </a:cubicBezTo>
                  <a:lnTo>
                    <a:pt x="1876904" y="56214"/>
                  </a:lnTo>
                  <a:cubicBezTo>
                    <a:pt x="1876904" y="87260"/>
                    <a:pt x="1851736" y="112428"/>
                    <a:pt x="1820690" y="112428"/>
                  </a:cubicBezTo>
                  <a:lnTo>
                    <a:pt x="56214" y="112428"/>
                  </a:lnTo>
                  <a:cubicBezTo>
                    <a:pt x="25168" y="112428"/>
                    <a:pt x="0" y="87260"/>
                    <a:pt x="0" y="56214"/>
                  </a:cubicBezTo>
                  <a:lnTo>
                    <a:pt x="0" y="56214"/>
                  </a:lnTo>
                  <a:cubicBezTo>
                    <a:pt x="0" y="25168"/>
                    <a:pt x="25168" y="0"/>
                    <a:pt x="56214" y="0"/>
                  </a:cubicBezTo>
                  <a:close/>
                </a:path>
              </a:pathLst>
            </a:custGeom>
            <a:solidFill>
              <a:srgbClr val="EF4056"/>
            </a:solidFill>
            <a:ln cap="rnd">
              <a:noFill/>
              <a:prstDash val="solid"/>
              <a:round/>
            </a:ln>
          </p:spPr>
        </p:sp>
        <p:sp>
          <p:nvSpPr>
            <p:cNvPr id="30" name="TextBox 30"/>
            <p:cNvSpPr txBox="1"/>
            <p:nvPr/>
          </p:nvSpPr>
          <p:spPr>
            <a:xfrm>
              <a:off x="0" y="-28575"/>
              <a:ext cx="1876904" cy="141003"/>
            </a:xfrm>
            <a:prstGeom prst="rect">
              <a:avLst/>
            </a:prstGeom>
          </p:spPr>
          <p:txBody>
            <a:bodyPr lIns="50800" tIns="50800" rIns="50800" bIns="50800" rtlCol="0" anchor="ctr"/>
            <a:lstStyle/>
            <a:p>
              <a:pPr marL="0" lvl="0" indent="0" algn="ctr">
                <a:lnSpc>
                  <a:spcPts val="2240"/>
                </a:lnSpc>
                <a:spcBef>
                  <a:spcPct val="0"/>
                </a:spcBef>
              </a:pPr>
              <a:endParaRPr/>
            </a:p>
          </p:txBody>
        </p:sp>
      </p:grpSp>
      <p:grpSp>
        <p:nvGrpSpPr>
          <p:cNvPr id="31" name="Group 31"/>
          <p:cNvGrpSpPr/>
          <p:nvPr/>
        </p:nvGrpSpPr>
        <p:grpSpPr>
          <a:xfrm>
            <a:off x="7255245" y="5712179"/>
            <a:ext cx="5472427" cy="505511"/>
            <a:chOff x="0" y="0"/>
            <a:chExt cx="1671124" cy="154369"/>
          </a:xfrm>
        </p:grpSpPr>
        <p:sp>
          <p:nvSpPr>
            <p:cNvPr id="32" name="Freeform 32"/>
            <p:cNvSpPr/>
            <p:nvPr/>
          </p:nvSpPr>
          <p:spPr>
            <a:xfrm>
              <a:off x="0" y="0"/>
              <a:ext cx="1671124" cy="154369"/>
            </a:xfrm>
            <a:custGeom>
              <a:avLst/>
              <a:gdLst/>
              <a:ahLst/>
              <a:cxnLst/>
              <a:rect l="l" t="t" r="r" b="b"/>
              <a:pathLst>
                <a:path w="1671124" h="154369">
                  <a:moveTo>
                    <a:pt x="72150" y="0"/>
                  </a:moveTo>
                  <a:lnTo>
                    <a:pt x="1598974" y="0"/>
                  </a:lnTo>
                  <a:cubicBezTo>
                    <a:pt x="1618109" y="0"/>
                    <a:pt x="1636461" y="7602"/>
                    <a:pt x="1649992" y="21132"/>
                  </a:cubicBezTo>
                  <a:cubicBezTo>
                    <a:pt x="1663523" y="34663"/>
                    <a:pt x="1671124" y="53015"/>
                    <a:pt x="1671124" y="72150"/>
                  </a:cubicBezTo>
                  <a:lnTo>
                    <a:pt x="1671124" y="82218"/>
                  </a:lnTo>
                  <a:cubicBezTo>
                    <a:pt x="1671124" y="101354"/>
                    <a:pt x="1663523" y="119706"/>
                    <a:pt x="1649992" y="133236"/>
                  </a:cubicBezTo>
                  <a:cubicBezTo>
                    <a:pt x="1636461" y="146767"/>
                    <a:pt x="1618109" y="154369"/>
                    <a:pt x="1598974" y="154369"/>
                  </a:cubicBezTo>
                  <a:lnTo>
                    <a:pt x="72150" y="154369"/>
                  </a:lnTo>
                  <a:cubicBezTo>
                    <a:pt x="53015" y="154369"/>
                    <a:pt x="34663" y="146767"/>
                    <a:pt x="21132" y="133236"/>
                  </a:cubicBezTo>
                  <a:cubicBezTo>
                    <a:pt x="7602" y="119706"/>
                    <a:pt x="0" y="101354"/>
                    <a:pt x="0" y="82218"/>
                  </a:cubicBezTo>
                  <a:lnTo>
                    <a:pt x="0" y="72150"/>
                  </a:lnTo>
                  <a:cubicBezTo>
                    <a:pt x="0" y="53015"/>
                    <a:pt x="7602" y="34663"/>
                    <a:pt x="21132" y="21132"/>
                  </a:cubicBezTo>
                  <a:cubicBezTo>
                    <a:pt x="34663" y="7602"/>
                    <a:pt x="53015" y="0"/>
                    <a:pt x="72150" y="0"/>
                  </a:cubicBezTo>
                  <a:close/>
                </a:path>
              </a:pathLst>
            </a:custGeom>
            <a:solidFill>
              <a:srgbClr val="B2CFF6"/>
            </a:solidFill>
            <a:ln cap="rnd">
              <a:noFill/>
              <a:prstDash val="solid"/>
              <a:round/>
            </a:ln>
          </p:spPr>
        </p:sp>
        <p:sp>
          <p:nvSpPr>
            <p:cNvPr id="33" name="TextBox 33"/>
            <p:cNvSpPr txBox="1"/>
            <p:nvPr/>
          </p:nvSpPr>
          <p:spPr>
            <a:xfrm>
              <a:off x="0" y="-19050"/>
              <a:ext cx="1671124" cy="173419"/>
            </a:xfrm>
            <a:prstGeom prst="rect">
              <a:avLst/>
            </a:prstGeom>
          </p:spPr>
          <p:txBody>
            <a:bodyPr lIns="50800" tIns="50800" rIns="50800" bIns="50800" rtlCol="0" anchor="ctr"/>
            <a:lstStyle/>
            <a:p>
              <a:pPr algn="ctr">
                <a:lnSpc>
                  <a:spcPts val="1680"/>
                </a:lnSpc>
              </a:pPr>
              <a:r>
                <a:rPr lang="en-US" sz="1200">
                  <a:solidFill>
                    <a:srgbClr val="09254B"/>
                  </a:solidFill>
                  <a:latin typeface="Open Sauce Bold"/>
                </a:rPr>
                <a:t>Cleaning Data and Exploratory Data Analysis </a:t>
              </a:r>
            </a:p>
            <a:p>
              <a:pPr marL="0" lvl="0" indent="0" algn="ctr">
                <a:lnSpc>
                  <a:spcPts val="1680"/>
                </a:lnSpc>
                <a:spcBef>
                  <a:spcPct val="0"/>
                </a:spcBef>
              </a:pPr>
              <a:r>
                <a:rPr lang="en-US" sz="1200">
                  <a:solidFill>
                    <a:srgbClr val="09254B"/>
                  </a:solidFill>
                  <a:latin typeface="Open Sauce Bold"/>
                </a:rPr>
                <a:t>with Python, SQL and Spreadsheet</a:t>
              </a:r>
            </a:p>
          </p:txBody>
        </p:sp>
      </p:grpSp>
      <p:grpSp>
        <p:nvGrpSpPr>
          <p:cNvPr id="34" name="Group 34"/>
          <p:cNvGrpSpPr/>
          <p:nvPr/>
        </p:nvGrpSpPr>
        <p:grpSpPr>
          <a:xfrm>
            <a:off x="7255245" y="6392047"/>
            <a:ext cx="2941889" cy="394322"/>
            <a:chOff x="0" y="0"/>
            <a:chExt cx="898370" cy="120415"/>
          </a:xfrm>
        </p:grpSpPr>
        <p:sp>
          <p:nvSpPr>
            <p:cNvPr id="35" name="Freeform 35"/>
            <p:cNvSpPr/>
            <p:nvPr/>
          </p:nvSpPr>
          <p:spPr>
            <a:xfrm>
              <a:off x="0" y="0"/>
              <a:ext cx="898370" cy="120415"/>
            </a:xfrm>
            <a:custGeom>
              <a:avLst/>
              <a:gdLst/>
              <a:ahLst/>
              <a:cxnLst/>
              <a:rect l="l" t="t" r="r" b="b"/>
              <a:pathLst>
                <a:path w="898370" h="120415">
                  <a:moveTo>
                    <a:pt x="60207" y="0"/>
                  </a:moveTo>
                  <a:lnTo>
                    <a:pt x="838162" y="0"/>
                  </a:lnTo>
                  <a:cubicBezTo>
                    <a:pt x="871414" y="0"/>
                    <a:pt x="898370" y="26956"/>
                    <a:pt x="898370" y="60207"/>
                  </a:cubicBezTo>
                  <a:lnTo>
                    <a:pt x="898370" y="60207"/>
                  </a:lnTo>
                  <a:cubicBezTo>
                    <a:pt x="898370" y="93459"/>
                    <a:pt x="871414" y="120415"/>
                    <a:pt x="838162" y="120415"/>
                  </a:cubicBezTo>
                  <a:lnTo>
                    <a:pt x="60207" y="120415"/>
                  </a:lnTo>
                  <a:cubicBezTo>
                    <a:pt x="26956" y="120415"/>
                    <a:pt x="0" y="93459"/>
                    <a:pt x="0" y="60207"/>
                  </a:cubicBezTo>
                  <a:lnTo>
                    <a:pt x="0" y="60207"/>
                  </a:lnTo>
                  <a:cubicBezTo>
                    <a:pt x="0" y="26956"/>
                    <a:pt x="26956" y="0"/>
                    <a:pt x="60207" y="0"/>
                  </a:cubicBezTo>
                  <a:close/>
                </a:path>
              </a:pathLst>
            </a:custGeom>
            <a:solidFill>
              <a:srgbClr val="B2CFF6"/>
            </a:solidFill>
            <a:ln cap="rnd">
              <a:noFill/>
              <a:prstDash val="solid"/>
              <a:round/>
            </a:ln>
          </p:spPr>
        </p:sp>
        <p:sp>
          <p:nvSpPr>
            <p:cNvPr id="36" name="TextBox 36"/>
            <p:cNvSpPr txBox="1"/>
            <p:nvPr/>
          </p:nvSpPr>
          <p:spPr>
            <a:xfrm>
              <a:off x="0" y="-19050"/>
              <a:ext cx="898370" cy="139465"/>
            </a:xfrm>
            <a:prstGeom prst="rect">
              <a:avLst/>
            </a:prstGeom>
          </p:spPr>
          <p:txBody>
            <a:bodyPr lIns="50800" tIns="50800" rIns="50800" bIns="50800" rtlCol="0" anchor="ctr"/>
            <a:lstStyle/>
            <a:p>
              <a:pPr marL="0" lvl="0" indent="0" algn="ctr">
                <a:lnSpc>
                  <a:spcPts val="1680"/>
                </a:lnSpc>
                <a:spcBef>
                  <a:spcPct val="0"/>
                </a:spcBef>
              </a:pPr>
              <a:r>
                <a:rPr lang="en-US" sz="1200">
                  <a:solidFill>
                    <a:srgbClr val="09254B"/>
                  </a:solidFill>
                  <a:latin typeface="Open Sauce Bold"/>
                </a:rPr>
                <a:t>Brainstorming with Team</a:t>
              </a:r>
            </a:p>
          </p:txBody>
        </p:sp>
      </p:grpSp>
      <p:grpSp>
        <p:nvGrpSpPr>
          <p:cNvPr id="37" name="Group 37"/>
          <p:cNvGrpSpPr/>
          <p:nvPr/>
        </p:nvGrpSpPr>
        <p:grpSpPr>
          <a:xfrm>
            <a:off x="10510514" y="7069883"/>
            <a:ext cx="6273525" cy="394322"/>
            <a:chOff x="0" y="0"/>
            <a:chExt cx="1915757" cy="120415"/>
          </a:xfrm>
        </p:grpSpPr>
        <p:sp>
          <p:nvSpPr>
            <p:cNvPr id="38" name="Freeform 38"/>
            <p:cNvSpPr/>
            <p:nvPr/>
          </p:nvSpPr>
          <p:spPr>
            <a:xfrm>
              <a:off x="0" y="0"/>
              <a:ext cx="1915757" cy="120415"/>
            </a:xfrm>
            <a:custGeom>
              <a:avLst/>
              <a:gdLst/>
              <a:ahLst/>
              <a:cxnLst/>
              <a:rect l="l" t="t" r="r" b="b"/>
              <a:pathLst>
                <a:path w="1915757" h="120415">
                  <a:moveTo>
                    <a:pt x="60207" y="0"/>
                  </a:moveTo>
                  <a:lnTo>
                    <a:pt x="1855550" y="0"/>
                  </a:lnTo>
                  <a:cubicBezTo>
                    <a:pt x="1888802" y="0"/>
                    <a:pt x="1915757" y="26956"/>
                    <a:pt x="1915757" y="60207"/>
                  </a:cubicBezTo>
                  <a:lnTo>
                    <a:pt x="1915757" y="60207"/>
                  </a:lnTo>
                  <a:cubicBezTo>
                    <a:pt x="1915757" y="93459"/>
                    <a:pt x="1888802" y="120415"/>
                    <a:pt x="1855550" y="120415"/>
                  </a:cubicBezTo>
                  <a:lnTo>
                    <a:pt x="60207" y="120415"/>
                  </a:lnTo>
                  <a:cubicBezTo>
                    <a:pt x="26956" y="120415"/>
                    <a:pt x="0" y="93459"/>
                    <a:pt x="0" y="60207"/>
                  </a:cubicBezTo>
                  <a:lnTo>
                    <a:pt x="0" y="60207"/>
                  </a:lnTo>
                  <a:cubicBezTo>
                    <a:pt x="0" y="26956"/>
                    <a:pt x="26956" y="0"/>
                    <a:pt x="60207" y="0"/>
                  </a:cubicBezTo>
                  <a:close/>
                </a:path>
              </a:pathLst>
            </a:custGeom>
            <a:solidFill>
              <a:srgbClr val="B2CFF6"/>
            </a:solidFill>
          </p:spPr>
        </p:sp>
        <p:sp>
          <p:nvSpPr>
            <p:cNvPr id="39" name="TextBox 39"/>
            <p:cNvSpPr txBox="1"/>
            <p:nvPr/>
          </p:nvSpPr>
          <p:spPr>
            <a:xfrm>
              <a:off x="0" y="-19050"/>
              <a:ext cx="1915757" cy="139465"/>
            </a:xfrm>
            <a:prstGeom prst="rect">
              <a:avLst/>
            </a:prstGeom>
          </p:spPr>
          <p:txBody>
            <a:bodyPr lIns="50800" tIns="50800" rIns="50800" bIns="50800" rtlCol="0" anchor="ctr"/>
            <a:lstStyle/>
            <a:p>
              <a:pPr algn="ctr">
                <a:lnSpc>
                  <a:spcPts val="1680"/>
                </a:lnSpc>
              </a:pPr>
              <a:r>
                <a:rPr lang="en-US" sz="1200">
                  <a:solidFill>
                    <a:srgbClr val="09254B"/>
                  </a:solidFill>
                  <a:latin typeface="Open Sauce Bold"/>
                </a:rPr>
                <a:t>Make Dashboard and Data Visualization in Looker Studio</a:t>
              </a:r>
            </a:p>
          </p:txBody>
        </p:sp>
      </p:grpSp>
      <p:grpSp>
        <p:nvGrpSpPr>
          <p:cNvPr id="40" name="Group 40"/>
          <p:cNvGrpSpPr/>
          <p:nvPr/>
        </p:nvGrpSpPr>
        <p:grpSpPr>
          <a:xfrm>
            <a:off x="10510514" y="7614441"/>
            <a:ext cx="6273525" cy="394322"/>
            <a:chOff x="0" y="0"/>
            <a:chExt cx="1915757" cy="120415"/>
          </a:xfrm>
        </p:grpSpPr>
        <p:sp>
          <p:nvSpPr>
            <p:cNvPr id="41" name="Freeform 41"/>
            <p:cNvSpPr/>
            <p:nvPr/>
          </p:nvSpPr>
          <p:spPr>
            <a:xfrm>
              <a:off x="0" y="0"/>
              <a:ext cx="1915757" cy="120415"/>
            </a:xfrm>
            <a:custGeom>
              <a:avLst/>
              <a:gdLst/>
              <a:ahLst/>
              <a:cxnLst/>
              <a:rect l="l" t="t" r="r" b="b"/>
              <a:pathLst>
                <a:path w="1915757" h="120415">
                  <a:moveTo>
                    <a:pt x="60207" y="0"/>
                  </a:moveTo>
                  <a:lnTo>
                    <a:pt x="1855550" y="0"/>
                  </a:lnTo>
                  <a:cubicBezTo>
                    <a:pt x="1888802" y="0"/>
                    <a:pt x="1915757" y="26956"/>
                    <a:pt x="1915757" y="60207"/>
                  </a:cubicBezTo>
                  <a:lnTo>
                    <a:pt x="1915757" y="60207"/>
                  </a:lnTo>
                  <a:cubicBezTo>
                    <a:pt x="1915757" y="93459"/>
                    <a:pt x="1888802" y="120415"/>
                    <a:pt x="1855550" y="120415"/>
                  </a:cubicBezTo>
                  <a:lnTo>
                    <a:pt x="60207" y="120415"/>
                  </a:lnTo>
                  <a:cubicBezTo>
                    <a:pt x="26956" y="120415"/>
                    <a:pt x="0" y="93459"/>
                    <a:pt x="0" y="60207"/>
                  </a:cubicBezTo>
                  <a:lnTo>
                    <a:pt x="0" y="60207"/>
                  </a:lnTo>
                  <a:cubicBezTo>
                    <a:pt x="0" y="26956"/>
                    <a:pt x="26956" y="0"/>
                    <a:pt x="60207" y="0"/>
                  </a:cubicBezTo>
                  <a:close/>
                </a:path>
              </a:pathLst>
            </a:custGeom>
            <a:solidFill>
              <a:srgbClr val="B2CFF6"/>
            </a:solidFill>
          </p:spPr>
        </p:sp>
        <p:sp>
          <p:nvSpPr>
            <p:cNvPr id="42" name="TextBox 42"/>
            <p:cNvSpPr txBox="1"/>
            <p:nvPr/>
          </p:nvSpPr>
          <p:spPr>
            <a:xfrm>
              <a:off x="0" y="-19050"/>
              <a:ext cx="1915757" cy="139465"/>
            </a:xfrm>
            <a:prstGeom prst="rect">
              <a:avLst/>
            </a:prstGeom>
          </p:spPr>
          <p:txBody>
            <a:bodyPr lIns="50800" tIns="50800" rIns="50800" bIns="50800" rtlCol="0" anchor="ctr"/>
            <a:lstStyle/>
            <a:p>
              <a:pPr algn="ctr">
                <a:lnSpc>
                  <a:spcPts val="1680"/>
                </a:lnSpc>
              </a:pPr>
              <a:r>
                <a:rPr lang="en-US" sz="1200">
                  <a:solidFill>
                    <a:srgbClr val="09254B"/>
                  </a:solidFill>
                  <a:latin typeface="Open Sauce Bold"/>
                </a:rPr>
                <a:t>Get Revised Data Visualization From Mentor</a:t>
              </a:r>
            </a:p>
          </p:txBody>
        </p:sp>
      </p:grpSp>
      <p:grpSp>
        <p:nvGrpSpPr>
          <p:cNvPr id="43" name="Group 43"/>
          <p:cNvGrpSpPr/>
          <p:nvPr/>
        </p:nvGrpSpPr>
        <p:grpSpPr>
          <a:xfrm>
            <a:off x="13725626" y="8203932"/>
            <a:ext cx="3058413" cy="429600"/>
            <a:chOff x="0" y="0"/>
            <a:chExt cx="933953" cy="131188"/>
          </a:xfrm>
        </p:grpSpPr>
        <p:sp>
          <p:nvSpPr>
            <p:cNvPr id="44" name="Freeform 44"/>
            <p:cNvSpPr/>
            <p:nvPr/>
          </p:nvSpPr>
          <p:spPr>
            <a:xfrm>
              <a:off x="0" y="0"/>
              <a:ext cx="933953" cy="131188"/>
            </a:xfrm>
            <a:custGeom>
              <a:avLst/>
              <a:gdLst/>
              <a:ahLst/>
              <a:cxnLst/>
              <a:rect l="l" t="t" r="r" b="b"/>
              <a:pathLst>
                <a:path w="933953" h="131188">
                  <a:moveTo>
                    <a:pt x="65594" y="0"/>
                  </a:moveTo>
                  <a:lnTo>
                    <a:pt x="868359" y="0"/>
                  </a:lnTo>
                  <a:cubicBezTo>
                    <a:pt x="885756" y="0"/>
                    <a:pt x="902440" y="6911"/>
                    <a:pt x="914741" y="19212"/>
                  </a:cubicBezTo>
                  <a:cubicBezTo>
                    <a:pt x="927042" y="31513"/>
                    <a:pt x="933953" y="48197"/>
                    <a:pt x="933953" y="65594"/>
                  </a:cubicBezTo>
                  <a:lnTo>
                    <a:pt x="933953" y="65594"/>
                  </a:lnTo>
                  <a:cubicBezTo>
                    <a:pt x="933953" y="101820"/>
                    <a:pt x="904585" y="131188"/>
                    <a:pt x="868359" y="131188"/>
                  </a:cubicBezTo>
                  <a:lnTo>
                    <a:pt x="65594" y="131188"/>
                  </a:lnTo>
                  <a:cubicBezTo>
                    <a:pt x="48197" y="131188"/>
                    <a:pt x="31513" y="124277"/>
                    <a:pt x="19212" y="111976"/>
                  </a:cubicBezTo>
                  <a:cubicBezTo>
                    <a:pt x="6911" y="99674"/>
                    <a:pt x="0" y="82990"/>
                    <a:pt x="0" y="65594"/>
                  </a:cubicBezTo>
                  <a:lnTo>
                    <a:pt x="0" y="65594"/>
                  </a:lnTo>
                  <a:cubicBezTo>
                    <a:pt x="0" y="48197"/>
                    <a:pt x="6911" y="31513"/>
                    <a:pt x="19212" y="19212"/>
                  </a:cubicBezTo>
                  <a:cubicBezTo>
                    <a:pt x="31513" y="6911"/>
                    <a:pt x="48197" y="0"/>
                    <a:pt x="65594" y="0"/>
                  </a:cubicBezTo>
                  <a:close/>
                </a:path>
              </a:pathLst>
            </a:custGeom>
            <a:solidFill>
              <a:srgbClr val="B2CFF6"/>
            </a:solidFill>
          </p:spPr>
        </p:sp>
        <p:sp>
          <p:nvSpPr>
            <p:cNvPr id="45" name="TextBox 45"/>
            <p:cNvSpPr txBox="1"/>
            <p:nvPr/>
          </p:nvSpPr>
          <p:spPr>
            <a:xfrm>
              <a:off x="0" y="-19050"/>
              <a:ext cx="933953" cy="150238"/>
            </a:xfrm>
            <a:prstGeom prst="rect">
              <a:avLst/>
            </a:prstGeom>
          </p:spPr>
          <p:txBody>
            <a:bodyPr lIns="50800" tIns="50800" rIns="50800" bIns="50800" rtlCol="0" anchor="ctr"/>
            <a:lstStyle/>
            <a:p>
              <a:pPr algn="ctr">
                <a:lnSpc>
                  <a:spcPts val="1680"/>
                </a:lnSpc>
              </a:pPr>
              <a:r>
                <a:rPr lang="en-US" sz="1200">
                  <a:solidFill>
                    <a:srgbClr val="09254B"/>
                  </a:solidFill>
                  <a:latin typeface="Open Sauce Bold"/>
                </a:rPr>
                <a:t>Deliver Presentation Techniques</a:t>
              </a:r>
            </a:p>
          </p:txBody>
        </p:sp>
      </p:grpSp>
      <p:grpSp>
        <p:nvGrpSpPr>
          <p:cNvPr id="46" name="Group 46"/>
          <p:cNvGrpSpPr/>
          <p:nvPr/>
        </p:nvGrpSpPr>
        <p:grpSpPr>
          <a:xfrm>
            <a:off x="13725626" y="8828700"/>
            <a:ext cx="3058413" cy="429600"/>
            <a:chOff x="0" y="0"/>
            <a:chExt cx="933953" cy="131188"/>
          </a:xfrm>
        </p:grpSpPr>
        <p:sp>
          <p:nvSpPr>
            <p:cNvPr id="47" name="Freeform 47"/>
            <p:cNvSpPr/>
            <p:nvPr/>
          </p:nvSpPr>
          <p:spPr>
            <a:xfrm>
              <a:off x="0" y="0"/>
              <a:ext cx="933953" cy="131188"/>
            </a:xfrm>
            <a:custGeom>
              <a:avLst/>
              <a:gdLst/>
              <a:ahLst/>
              <a:cxnLst/>
              <a:rect l="l" t="t" r="r" b="b"/>
              <a:pathLst>
                <a:path w="933953" h="131188">
                  <a:moveTo>
                    <a:pt x="65594" y="0"/>
                  </a:moveTo>
                  <a:lnTo>
                    <a:pt x="868359" y="0"/>
                  </a:lnTo>
                  <a:cubicBezTo>
                    <a:pt x="885756" y="0"/>
                    <a:pt x="902440" y="6911"/>
                    <a:pt x="914741" y="19212"/>
                  </a:cubicBezTo>
                  <a:cubicBezTo>
                    <a:pt x="927042" y="31513"/>
                    <a:pt x="933953" y="48197"/>
                    <a:pt x="933953" y="65594"/>
                  </a:cubicBezTo>
                  <a:lnTo>
                    <a:pt x="933953" y="65594"/>
                  </a:lnTo>
                  <a:cubicBezTo>
                    <a:pt x="933953" y="101820"/>
                    <a:pt x="904585" y="131188"/>
                    <a:pt x="868359" y="131188"/>
                  </a:cubicBezTo>
                  <a:lnTo>
                    <a:pt x="65594" y="131188"/>
                  </a:lnTo>
                  <a:cubicBezTo>
                    <a:pt x="48197" y="131188"/>
                    <a:pt x="31513" y="124277"/>
                    <a:pt x="19212" y="111976"/>
                  </a:cubicBezTo>
                  <a:cubicBezTo>
                    <a:pt x="6911" y="99674"/>
                    <a:pt x="0" y="82990"/>
                    <a:pt x="0" y="65594"/>
                  </a:cubicBezTo>
                  <a:lnTo>
                    <a:pt x="0" y="65594"/>
                  </a:lnTo>
                  <a:cubicBezTo>
                    <a:pt x="0" y="48197"/>
                    <a:pt x="6911" y="31513"/>
                    <a:pt x="19212" y="19212"/>
                  </a:cubicBezTo>
                  <a:cubicBezTo>
                    <a:pt x="31513" y="6911"/>
                    <a:pt x="48197" y="0"/>
                    <a:pt x="65594" y="0"/>
                  </a:cubicBezTo>
                  <a:close/>
                </a:path>
              </a:pathLst>
            </a:custGeom>
            <a:solidFill>
              <a:srgbClr val="B2CFF6"/>
            </a:solidFill>
          </p:spPr>
        </p:sp>
        <p:sp>
          <p:nvSpPr>
            <p:cNvPr id="48" name="TextBox 48"/>
            <p:cNvSpPr txBox="1"/>
            <p:nvPr/>
          </p:nvSpPr>
          <p:spPr>
            <a:xfrm>
              <a:off x="0" y="-19050"/>
              <a:ext cx="933953" cy="150238"/>
            </a:xfrm>
            <a:prstGeom prst="rect">
              <a:avLst/>
            </a:prstGeom>
          </p:spPr>
          <p:txBody>
            <a:bodyPr lIns="50800" tIns="50800" rIns="50800" bIns="50800" rtlCol="0" anchor="ctr"/>
            <a:lstStyle/>
            <a:p>
              <a:pPr algn="ctr">
                <a:lnSpc>
                  <a:spcPts val="1680"/>
                </a:lnSpc>
              </a:pPr>
              <a:r>
                <a:rPr lang="en-US" sz="1200">
                  <a:solidFill>
                    <a:srgbClr val="09254B"/>
                  </a:solidFill>
                  <a:latin typeface="Open Sauce Bold"/>
                </a:rPr>
                <a:t>Set Deck For Final Presentations</a:t>
              </a:r>
            </a:p>
          </p:txBody>
        </p:sp>
      </p:grpSp>
      <p:sp>
        <p:nvSpPr>
          <p:cNvPr id="49" name="TextBox 49"/>
          <p:cNvSpPr txBox="1"/>
          <p:nvPr/>
        </p:nvSpPr>
        <p:spPr>
          <a:xfrm>
            <a:off x="1615086" y="4374168"/>
            <a:ext cx="1727542" cy="181607"/>
          </a:xfrm>
          <a:prstGeom prst="rect">
            <a:avLst/>
          </a:prstGeom>
        </p:spPr>
        <p:txBody>
          <a:bodyPr lIns="0" tIns="0" rIns="0" bIns="0" rtlCol="0" anchor="t">
            <a:spAutoFit/>
          </a:bodyPr>
          <a:lstStyle/>
          <a:p>
            <a:pPr algn="ctr">
              <a:lnSpc>
                <a:spcPts val="1540"/>
              </a:lnSpc>
            </a:pPr>
            <a:r>
              <a:rPr lang="en-US" sz="1100">
                <a:solidFill>
                  <a:srgbClr val="000000"/>
                </a:solidFill>
                <a:latin typeface="Canva Sans Bold"/>
              </a:rPr>
              <a:t>8 - 14 January 2024</a:t>
            </a:r>
          </a:p>
        </p:txBody>
      </p:sp>
      <p:sp>
        <p:nvSpPr>
          <p:cNvPr id="50" name="TextBox 50"/>
          <p:cNvSpPr txBox="1"/>
          <p:nvPr/>
        </p:nvSpPr>
        <p:spPr>
          <a:xfrm>
            <a:off x="1689501" y="6291718"/>
            <a:ext cx="1727542" cy="181607"/>
          </a:xfrm>
          <a:prstGeom prst="rect">
            <a:avLst/>
          </a:prstGeom>
        </p:spPr>
        <p:txBody>
          <a:bodyPr lIns="0" tIns="0" rIns="0" bIns="0" rtlCol="0" anchor="t">
            <a:spAutoFit/>
          </a:bodyPr>
          <a:lstStyle/>
          <a:p>
            <a:pPr algn="ctr">
              <a:lnSpc>
                <a:spcPts val="1540"/>
              </a:lnSpc>
            </a:pPr>
            <a:r>
              <a:rPr lang="en-US" sz="1100">
                <a:solidFill>
                  <a:srgbClr val="000000"/>
                </a:solidFill>
                <a:latin typeface="Canva Sans Bold"/>
              </a:rPr>
              <a:t>15 - 21 January 2024</a:t>
            </a:r>
          </a:p>
        </p:txBody>
      </p:sp>
      <p:sp>
        <p:nvSpPr>
          <p:cNvPr id="51" name="TextBox 51"/>
          <p:cNvSpPr txBox="1"/>
          <p:nvPr/>
        </p:nvSpPr>
        <p:spPr>
          <a:xfrm>
            <a:off x="1689501" y="8514430"/>
            <a:ext cx="1727542" cy="372107"/>
          </a:xfrm>
          <a:prstGeom prst="rect">
            <a:avLst/>
          </a:prstGeom>
        </p:spPr>
        <p:txBody>
          <a:bodyPr lIns="0" tIns="0" rIns="0" bIns="0" rtlCol="0" anchor="t">
            <a:spAutoFit/>
          </a:bodyPr>
          <a:lstStyle/>
          <a:p>
            <a:pPr algn="ctr">
              <a:lnSpc>
                <a:spcPts val="1540"/>
              </a:lnSpc>
            </a:pPr>
            <a:r>
              <a:rPr lang="en-US" sz="1100">
                <a:solidFill>
                  <a:srgbClr val="000000"/>
                </a:solidFill>
                <a:latin typeface="Canva Sans Bold"/>
              </a:rPr>
              <a:t>22 January 2024 -</a:t>
            </a:r>
          </a:p>
          <a:p>
            <a:pPr algn="ctr">
              <a:lnSpc>
                <a:spcPts val="1540"/>
              </a:lnSpc>
            </a:pPr>
            <a:r>
              <a:rPr lang="en-US" sz="1100">
                <a:solidFill>
                  <a:srgbClr val="000000"/>
                </a:solidFill>
                <a:latin typeface="Canva Sans Bold"/>
              </a:rPr>
              <a:t> 2 February 2024</a:t>
            </a:r>
          </a:p>
        </p:txBody>
      </p:sp>
      <p:grpSp>
        <p:nvGrpSpPr>
          <p:cNvPr id="52" name="Group 52"/>
          <p:cNvGrpSpPr/>
          <p:nvPr/>
        </p:nvGrpSpPr>
        <p:grpSpPr>
          <a:xfrm>
            <a:off x="3995138" y="5662828"/>
            <a:ext cx="2858258" cy="394322"/>
            <a:chOff x="0" y="0"/>
            <a:chExt cx="872831" cy="120415"/>
          </a:xfrm>
        </p:grpSpPr>
        <p:sp>
          <p:nvSpPr>
            <p:cNvPr id="53" name="Freeform 53"/>
            <p:cNvSpPr/>
            <p:nvPr/>
          </p:nvSpPr>
          <p:spPr>
            <a:xfrm>
              <a:off x="0" y="0"/>
              <a:ext cx="872831" cy="120415"/>
            </a:xfrm>
            <a:custGeom>
              <a:avLst/>
              <a:gdLst/>
              <a:ahLst/>
              <a:cxnLst/>
              <a:rect l="l" t="t" r="r" b="b"/>
              <a:pathLst>
                <a:path w="872831" h="120415">
                  <a:moveTo>
                    <a:pt x="60207" y="0"/>
                  </a:moveTo>
                  <a:lnTo>
                    <a:pt x="812624" y="0"/>
                  </a:lnTo>
                  <a:cubicBezTo>
                    <a:pt x="845875" y="0"/>
                    <a:pt x="872831" y="26956"/>
                    <a:pt x="872831" y="60207"/>
                  </a:cubicBezTo>
                  <a:lnTo>
                    <a:pt x="872831" y="60207"/>
                  </a:lnTo>
                  <a:cubicBezTo>
                    <a:pt x="872831" y="93459"/>
                    <a:pt x="845875" y="120415"/>
                    <a:pt x="812624" y="120415"/>
                  </a:cubicBezTo>
                  <a:lnTo>
                    <a:pt x="60207" y="120415"/>
                  </a:lnTo>
                  <a:cubicBezTo>
                    <a:pt x="26956" y="120415"/>
                    <a:pt x="0" y="93459"/>
                    <a:pt x="0" y="60207"/>
                  </a:cubicBezTo>
                  <a:lnTo>
                    <a:pt x="0" y="60207"/>
                  </a:lnTo>
                  <a:cubicBezTo>
                    <a:pt x="0" y="26956"/>
                    <a:pt x="26956" y="0"/>
                    <a:pt x="60207" y="0"/>
                  </a:cubicBezTo>
                  <a:close/>
                </a:path>
              </a:pathLst>
            </a:custGeom>
            <a:solidFill>
              <a:srgbClr val="EF4056"/>
            </a:solidFill>
            <a:ln cap="rnd">
              <a:noFill/>
              <a:prstDash val="solid"/>
              <a:round/>
            </a:ln>
          </p:spPr>
        </p:sp>
        <p:sp>
          <p:nvSpPr>
            <p:cNvPr id="54" name="TextBox 54"/>
            <p:cNvSpPr txBox="1"/>
            <p:nvPr/>
          </p:nvSpPr>
          <p:spPr>
            <a:xfrm>
              <a:off x="0" y="-28575"/>
              <a:ext cx="872831" cy="148990"/>
            </a:xfrm>
            <a:prstGeom prst="rect">
              <a:avLst/>
            </a:prstGeom>
          </p:spPr>
          <p:txBody>
            <a:bodyPr lIns="50800" tIns="50800" rIns="50800" bIns="50800" rtlCol="0" anchor="ctr"/>
            <a:lstStyle/>
            <a:p>
              <a:pPr marL="0" lvl="0" indent="0" algn="ctr">
                <a:lnSpc>
                  <a:spcPts val="2240"/>
                </a:lnSpc>
                <a:spcBef>
                  <a:spcPct val="0"/>
                </a:spcBef>
              </a:pPr>
              <a:endParaRPr/>
            </a:p>
          </p:txBody>
        </p:sp>
      </p:grpSp>
      <p:grpSp>
        <p:nvGrpSpPr>
          <p:cNvPr id="55" name="Group 55"/>
          <p:cNvGrpSpPr/>
          <p:nvPr/>
        </p:nvGrpSpPr>
        <p:grpSpPr>
          <a:xfrm>
            <a:off x="4182098" y="8663297"/>
            <a:ext cx="9063345" cy="338403"/>
            <a:chOff x="0" y="0"/>
            <a:chExt cx="2767689" cy="103339"/>
          </a:xfrm>
        </p:grpSpPr>
        <p:sp>
          <p:nvSpPr>
            <p:cNvPr id="56" name="Freeform 56"/>
            <p:cNvSpPr/>
            <p:nvPr/>
          </p:nvSpPr>
          <p:spPr>
            <a:xfrm>
              <a:off x="0" y="0"/>
              <a:ext cx="2767689" cy="103339"/>
            </a:xfrm>
            <a:custGeom>
              <a:avLst/>
              <a:gdLst/>
              <a:ahLst/>
              <a:cxnLst/>
              <a:rect l="l" t="t" r="r" b="b"/>
              <a:pathLst>
                <a:path w="2767689" h="103339">
                  <a:moveTo>
                    <a:pt x="43564" y="0"/>
                  </a:moveTo>
                  <a:lnTo>
                    <a:pt x="2724125" y="0"/>
                  </a:lnTo>
                  <a:cubicBezTo>
                    <a:pt x="2748185" y="0"/>
                    <a:pt x="2767689" y="19504"/>
                    <a:pt x="2767689" y="43564"/>
                  </a:cubicBezTo>
                  <a:lnTo>
                    <a:pt x="2767689" y="59774"/>
                  </a:lnTo>
                  <a:cubicBezTo>
                    <a:pt x="2767689" y="83834"/>
                    <a:pt x="2748185" y="103339"/>
                    <a:pt x="2724125" y="103339"/>
                  </a:cubicBezTo>
                  <a:lnTo>
                    <a:pt x="43564" y="103339"/>
                  </a:lnTo>
                  <a:cubicBezTo>
                    <a:pt x="32010" y="103339"/>
                    <a:pt x="20930" y="98749"/>
                    <a:pt x="12760" y="90579"/>
                  </a:cubicBezTo>
                  <a:cubicBezTo>
                    <a:pt x="4590" y="82409"/>
                    <a:pt x="0" y="71328"/>
                    <a:pt x="0" y="59774"/>
                  </a:cubicBezTo>
                  <a:lnTo>
                    <a:pt x="0" y="43564"/>
                  </a:lnTo>
                  <a:cubicBezTo>
                    <a:pt x="0" y="19504"/>
                    <a:pt x="19504" y="0"/>
                    <a:pt x="43564" y="0"/>
                  </a:cubicBezTo>
                  <a:close/>
                </a:path>
              </a:pathLst>
            </a:custGeom>
            <a:solidFill>
              <a:srgbClr val="EF4056"/>
            </a:solidFill>
            <a:ln cap="rnd">
              <a:noFill/>
              <a:prstDash val="solid"/>
              <a:round/>
            </a:ln>
          </p:spPr>
        </p:sp>
        <p:sp>
          <p:nvSpPr>
            <p:cNvPr id="57" name="TextBox 57"/>
            <p:cNvSpPr txBox="1"/>
            <p:nvPr/>
          </p:nvSpPr>
          <p:spPr>
            <a:xfrm>
              <a:off x="0" y="-28575"/>
              <a:ext cx="2767689" cy="131914"/>
            </a:xfrm>
            <a:prstGeom prst="rect">
              <a:avLst/>
            </a:prstGeom>
          </p:spPr>
          <p:txBody>
            <a:bodyPr lIns="50800" tIns="50800" rIns="50800" bIns="50800" rtlCol="0" anchor="ctr"/>
            <a:lstStyle/>
            <a:p>
              <a:pPr marL="0" lvl="0" indent="0" algn="ctr">
                <a:lnSpc>
                  <a:spcPts val="2240"/>
                </a:lnSpc>
                <a:spcBef>
                  <a:spcPct val="0"/>
                </a:spcBef>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002B"/>
        </a:solidFill>
        <a:effectLst/>
      </p:bgPr>
    </p:bg>
    <p:spTree>
      <p:nvGrpSpPr>
        <p:cNvPr id="1" name=""/>
        <p:cNvGrpSpPr/>
        <p:nvPr/>
      </p:nvGrpSpPr>
      <p:grpSpPr>
        <a:xfrm>
          <a:off x="0" y="0"/>
          <a:ext cx="0" cy="0"/>
          <a:chOff x="0" y="0"/>
          <a:chExt cx="0" cy="0"/>
        </a:xfrm>
      </p:grpSpPr>
      <p:sp>
        <p:nvSpPr>
          <p:cNvPr id="2" name="Freeform 2"/>
          <p:cNvSpPr/>
          <p:nvPr/>
        </p:nvSpPr>
        <p:spPr>
          <a:xfrm>
            <a:off x="-2707307" y="4149538"/>
            <a:ext cx="9223562" cy="9223562"/>
          </a:xfrm>
          <a:custGeom>
            <a:avLst/>
            <a:gdLst/>
            <a:ahLst/>
            <a:cxnLst/>
            <a:rect l="l" t="t" r="r" b="b"/>
            <a:pathLst>
              <a:path w="9223562" h="9223562">
                <a:moveTo>
                  <a:pt x="0" y="0"/>
                </a:moveTo>
                <a:lnTo>
                  <a:pt x="9223562" y="0"/>
                </a:lnTo>
                <a:lnTo>
                  <a:pt x="9223562" y="9223562"/>
                </a:lnTo>
                <a:lnTo>
                  <a:pt x="0" y="9223562"/>
                </a:lnTo>
                <a:lnTo>
                  <a:pt x="0" y="0"/>
                </a:lnTo>
                <a:close/>
              </a:path>
            </a:pathLst>
          </a:custGeom>
          <a:blipFill>
            <a:blip r:embed="rId2">
              <a:alphaModFix amt="65000"/>
            </a:blip>
            <a:stretch>
              <a:fillRect/>
            </a:stretch>
          </a:blipFill>
        </p:spPr>
      </p:sp>
      <p:sp>
        <p:nvSpPr>
          <p:cNvPr id="3" name="TextBox 3"/>
          <p:cNvSpPr txBox="1"/>
          <p:nvPr/>
        </p:nvSpPr>
        <p:spPr>
          <a:xfrm>
            <a:off x="4544703" y="389263"/>
            <a:ext cx="9937703" cy="639437"/>
          </a:xfrm>
          <a:prstGeom prst="rect">
            <a:avLst/>
          </a:prstGeom>
        </p:spPr>
        <p:txBody>
          <a:bodyPr lIns="0" tIns="0" rIns="0" bIns="0" rtlCol="0" anchor="t">
            <a:spAutoFit/>
          </a:bodyPr>
          <a:lstStyle/>
          <a:p>
            <a:pPr algn="ctr">
              <a:lnSpc>
                <a:spcPts val="5180"/>
              </a:lnSpc>
              <a:spcBef>
                <a:spcPct val="0"/>
              </a:spcBef>
            </a:pPr>
            <a:r>
              <a:rPr lang="en-US" sz="3700">
                <a:solidFill>
                  <a:srgbClr val="FFFFFF"/>
                </a:solidFill>
                <a:latin typeface="Neue Machina Ultra-Bold"/>
              </a:rPr>
              <a:t>Dashboard Tracking &amp; Team</a:t>
            </a:r>
          </a:p>
        </p:txBody>
      </p:sp>
      <p:sp>
        <p:nvSpPr>
          <p:cNvPr id="4" name="Freeform 4"/>
          <p:cNvSpPr/>
          <p:nvPr/>
        </p:nvSpPr>
        <p:spPr>
          <a:xfrm>
            <a:off x="10010767" y="-2917571"/>
            <a:ext cx="11027492" cy="11027492"/>
          </a:xfrm>
          <a:custGeom>
            <a:avLst/>
            <a:gdLst/>
            <a:ahLst/>
            <a:cxnLst/>
            <a:rect l="l" t="t" r="r" b="b"/>
            <a:pathLst>
              <a:path w="11027492" h="11027492">
                <a:moveTo>
                  <a:pt x="0" y="0"/>
                </a:moveTo>
                <a:lnTo>
                  <a:pt x="11027493" y="0"/>
                </a:lnTo>
                <a:lnTo>
                  <a:pt x="11027493" y="11027493"/>
                </a:lnTo>
                <a:lnTo>
                  <a:pt x="0" y="11027493"/>
                </a:lnTo>
                <a:lnTo>
                  <a:pt x="0" y="0"/>
                </a:lnTo>
                <a:close/>
              </a:path>
            </a:pathLst>
          </a:custGeom>
          <a:blipFill>
            <a:blip r:embed="rId2">
              <a:alphaModFix amt="65000"/>
            </a:blip>
            <a:stretch>
              <a:fillRect/>
            </a:stretch>
          </a:blipFill>
        </p:spPr>
      </p:sp>
      <p:sp>
        <p:nvSpPr>
          <p:cNvPr id="5" name="Freeform 5"/>
          <p:cNvSpPr/>
          <p:nvPr/>
        </p:nvSpPr>
        <p:spPr>
          <a:xfrm>
            <a:off x="772285" y="6038134"/>
            <a:ext cx="16902062" cy="3590983"/>
          </a:xfrm>
          <a:custGeom>
            <a:avLst/>
            <a:gdLst/>
            <a:ahLst/>
            <a:cxnLst/>
            <a:rect l="l" t="t" r="r" b="b"/>
            <a:pathLst>
              <a:path w="16902062" h="3590983">
                <a:moveTo>
                  <a:pt x="0" y="0"/>
                </a:moveTo>
                <a:lnTo>
                  <a:pt x="16902063" y="0"/>
                </a:lnTo>
                <a:lnTo>
                  <a:pt x="16902063" y="3590983"/>
                </a:lnTo>
                <a:lnTo>
                  <a:pt x="0" y="3590983"/>
                </a:lnTo>
                <a:lnTo>
                  <a:pt x="0" y="0"/>
                </a:lnTo>
                <a:close/>
              </a:path>
            </a:pathLst>
          </a:custGeom>
          <a:blipFill>
            <a:blip r:embed="rId3"/>
            <a:stretch>
              <a:fillRect/>
            </a:stretch>
          </a:blipFill>
        </p:spPr>
      </p:sp>
      <p:sp>
        <p:nvSpPr>
          <p:cNvPr id="6" name="Freeform 6"/>
          <p:cNvSpPr/>
          <p:nvPr/>
        </p:nvSpPr>
        <p:spPr>
          <a:xfrm>
            <a:off x="772285" y="1559402"/>
            <a:ext cx="5355372" cy="4373957"/>
          </a:xfrm>
          <a:custGeom>
            <a:avLst/>
            <a:gdLst/>
            <a:ahLst/>
            <a:cxnLst/>
            <a:rect l="l" t="t" r="r" b="b"/>
            <a:pathLst>
              <a:path w="5355372" h="4373957">
                <a:moveTo>
                  <a:pt x="0" y="0"/>
                </a:moveTo>
                <a:lnTo>
                  <a:pt x="5355372" y="0"/>
                </a:lnTo>
                <a:lnTo>
                  <a:pt x="5355372" y="4373957"/>
                </a:lnTo>
                <a:lnTo>
                  <a:pt x="0" y="4373957"/>
                </a:lnTo>
                <a:lnTo>
                  <a:pt x="0" y="0"/>
                </a:lnTo>
                <a:close/>
              </a:path>
            </a:pathLst>
          </a:custGeom>
          <a:blipFill>
            <a:blip r:embed="rId4"/>
            <a:stretch>
              <a:fillRect/>
            </a:stretch>
          </a:blipFill>
        </p:spPr>
      </p:sp>
      <p:sp>
        <p:nvSpPr>
          <p:cNvPr id="7" name="Freeform 7"/>
          <p:cNvSpPr/>
          <p:nvPr/>
        </p:nvSpPr>
        <p:spPr>
          <a:xfrm>
            <a:off x="8262249" y="1559402"/>
            <a:ext cx="9412099" cy="4373957"/>
          </a:xfrm>
          <a:custGeom>
            <a:avLst/>
            <a:gdLst/>
            <a:ahLst/>
            <a:cxnLst/>
            <a:rect l="l" t="t" r="r" b="b"/>
            <a:pathLst>
              <a:path w="9412099" h="4373957">
                <a:moveTo>
                  <a:pt x="0" y="0"/>
                </a:moveTo>
                <a:lnTo>
                  <a:pt x="9412099" y="0"/>
                </a:lnTo>
                <a:lnTo>
                  <a:pt x="9412099" y="4373957"/>
                </a:lnTo>
                <a:lnTo>
                  <a:pt x="0" y="4373957"/>
                </a:lnTo>
                <a:lnTo>
                  <a:pt x="0" y="0"/>
                </a:lnTo>
                <a:close/>
              </a:path>
            </a:pathLst>
          </a:custGeom>
          <a:blipFill>
            <a:blip r:embed="rId5"/>
            <a:stretch>
              <a:fillRect t="-281" b="-281"/>
            </a:stretch>
          </a:blipFill>
        </p:spPr>
      </p:sp>
      <p:grpSp>
        <p:nvGrpSpPr>
          <p:cNvPr id="8" name="Group 8"/>
          <p:cNvGrpSpPr/>
          <p:nvPr/>
        </p:nvGrpSpPr>
        <p:grpSpPr>
          <a:xfrm>
            <a:off x="6285968" y="1533208"/>
            <a:ext cx="1817969" cy="4426345"/>
            <a:chOff x="0" y="0"/>
            <a:chExt cx="478807" cy="1165786"/>
          </a:xfrm>
        </p:grpSpPr>
        <p:sp>
          <p:nvSpPr>
            <p:cNvPr id="9" name="Freeform 9"/>
            <p:cNvSpPr/>
            <p:nvPr/>
          </p:nvSpPr>
          <p:spPr>
            <a:xfrm>
              <a:off x="0" y="0"/>
              <a:ext cx="478807" cy="1165786"/>
            </a:xfrm>
            <a:custGeom>
              <a:avLst/>
              <a:gdLst/>
              <a:ahLst/>
              <a:cxnLst/>
              <a:rect l="l" t="t" r="r" b="b"/>
              <a:pathLst>
                <a:path w="478807" h="1165786">
                  <a:moveTo>
                    <a:pt x="0" y="0"/>
                  </a:moveTo>
                  <a:lnTo>
                    <a:pt x="478807" y="0"/>
                  </a:lnTo>
                  <a:lnTo>
                    <a:pt x="478807" y="1165786"/>
                  </a:lnTo>
                  <a:lnTo>
                    <a:pt x="0" y="1165786"/>
                  </a:lnTo>
                  <a:close/>
                </a:path>
              </a:pathLst>
            </a:custGeom>
            <a:solidFill>
              <a:srgbClr val="38761D"/>
            </a:solidFill>
          </p:spPr>
        </p:sp>
        <p:sp>
          <p:nvSpPr>
            <p:cNvPr id="10" name="TextBox 10"/>
            <p:cNvSpPr txBox="1"/>
            <p:nvPr/>
          </p:nvSpPr>
          <p:spPr>
            <a:xfrm>
              <a:off x="0" y="-47625"/>
              <a:ext cx="478807" cy="1213411"/>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002B"/>
        </a:solidFill>
        <a:effectLst/>
      </p:bgPr>
    </p:bg>
    <p:spTree>
      <p:nvGrpSpPr>
        <p:cNvPr id="1" name=""/>
        <p:cNvGrpSpPr/>
        <p:nvPr/>
      </p:nvGrpSpPr>
      <p:grpSpPr>
        <a:xfrm>
          <a:off x="0" y="0"/>
          <a:ext cx="0" cy="0"/>
          <a:chOff x="0" y="0"/>
          <a:chExt cx="0" cy="0"/>
        </a:xfrm>
      </p:grpSpPr>
      <p:sp>
        <p:nvSpPr>
          <p:cNvPr id="2" name="Freeform 2"/>
          <p:cNvSpPr/>
          <p:nvPr/>
        </p:nvSpPr>
        <p:spPr>
          <a:xfrm>
            <a:off x="2142601" y="3338227"/>
            <a:ext cx="14860770" cy="5628517"/>
          </a:xfrm>
          <a:custGeom>
            <a:avLst/>
            <a:gdLst/>
            <a:ahLst/>
            <a:cxnLst/>
            <a:rect l="l" t="t" r="r" b="b"/>
            <a:pathLst>
              <a:path w="14860770" h="5628517">
                <a:moveTo>
                  <a:pt x="0" y="0"/>
                </a:moveTo>
                <a:lnTo>
                  <a:pt x="14860770" y="0"/>
                </a:lnTo>
                <a:lnTo>
                  <a:pt x="14860770" y="5628516"/>
                </a:lnTo>
                <a:lnTo>
                  <a:pt x="0" y="5628516"/>
                </a:lnTo>
                <a:lnTo>
                  <a:pt x="0" y="0"/>
                </a:lnTo>
                <a:close/>
              </a:path>
            </a:pathLst>
          </a:custGeom>
          <a:blipFill>
            <a:blip r:embed="rId2">
              <a:alphaModFix amt="53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2707307" y="4149538"/>
            <a:ext cx="9223562" cy="9223562"/>
          </a:xfrm>
          <a:custGeom>
            <a:avLst/>
            <a:gdLst/>
            <a:ahLst/>
            <a:cxnLst/>
            <a:rect l="l" t="t" r="r" b="b"/>
            <a:pathLst>
              <a:path w="9223562" h="9223562">
                <a:moveTo>
                  <a:pt x="0" y="0"/>
                </a:moveTo>
                <a:lnTo>
                  <a:pt x="9223562" y="0"/>
                </a:lnTo>
                <a:lnTo>
                  <a:pt x="9223562" y="9223562"/>
                </a:lnTo>
                <a:lnTo>
                  <a:pt x="0" y="9223562"/>
                </a:lnTo>
                <a:lnTo>
                  <a:pt x="0" y="0"/>
                </a:lnTo>
                <a:close/>
              </a:path>
            </a:pathLst>
          </a:custGeom>
          <a:blipFill>
            <a:blip r:embed="rId4">
              <a:alphaModFix amt="65000"/>
            </a:blip>
            <a:stretch>
              <a:fillRect/>
            </a:stretch>
          </a:blipFill>
        </p:spPr>
      </p:sp>
      <p:sp>
        <p:nvSpPr>
          <p:cNvPr id="4" name="TextBox 4"/>
          <p:cNvSpPr txBox="1"/>
          <p:nvPr/>
        </p:nvSpPr>
        <p:spPr>
          <a:xfrm>
            <a:off x="5230558" y="155582"/>
            <a:ext cx="7826883" cy="873118"/>
          </a:xfrm>
          <a:prstGeom prst="rect">
            <a:avLst/>
          </a:prstGeom>
        </p:spPr>
        <p:txBody>
          <a:bodyPr lIns="0" tIns="0" rIns="0" bIns="0" rtlCol="0" anchor="t">
            <a:spAutoFit/>
          </a:bodyPr>
          <a:lstStyle/>
          <a:p>
            <a:pPr algn="ctr">
              <a:lnSpc>
                <a:spcPts val="7000"/>
              </a:lnSpc>
              <a:spcBef>
                <a:spcPct val="0"/>
              </a:spcBef>
            </a:pPr>
            <a:r>
              <a:rPr lang="en-US" sz="5000">
                <a:solidFill>
                  <a:srgbClr val="FFFFFF"/>
                </a:solidFill>
                <a:latin typeface="Neue Machina Ultra-Bold"/>
              </a:rPr>
              <a:t>General Information</a:t>
            </a:r>
          </a:p>
        </p:txBody>
      </p:sp>
      <p:sp>
        <p:nvSpPr>
          <p:cNvPr id="5" name="Freeform 5"/>
          <p:cNvSpPr/>
          <p:nvPr/>
        </p:nvSpPr>
        <p:spPr>
          <a:xfrm>
            <a:off x="10301005" y="-2917571"/>
            <a:ext cx="11027492" cy="11027492"/>
          </a:xfrm>
          <a:custGeom>
            <a:avLst/>
            <a:gdLst/>
            <a:ahLst/>
            <a:cxnLst/>
            <a:rect l="l" t="t" r="r" b="b"/>
            <a:pathLst>
              <a:path w="11027492" h="11027492">
                <a:moveTo>
                  <a:pt x="0" y="0"/>
                </a:moveTo>
                <a:lnTo>
                  <a:pt x="11027492" y="0"/>
                </a:lnTo>
                <a:lnTo>
                  <a:pt x="11027492" y="11027493"/>
                </a:lnTo>
                <a:lnTo>
                  <a:pt x="0" y="11027493"/>
                </a:lnTo>
                <a:lnTo>
                  <a:pt x="0" y="0"/>
                </a:lnTo>
                <a:close/>
              </a:path>
            </a:pathLst>
          </a:custGeom>
          <a:blipFill>
            <a:blip r:embed="rId4">
              <a:alphaModFix amt="65000"/>
            </a:blip>
            <a:stretch>
              <a:fillRect/>
            </a:stretch>
          </a:blipFill>
        </p:spPr>
      </p:sp>
      <p:sp>
        <p:nvSpPr>
          <p:cNvPr id="6" name="Freeform 6"/>
          <p:cNvSpPr/>
          <p:nvPr/>
        </p:nvSpPr>
        <p:spPr>
          <a:xfrm>
            <a:off x="6755285" y="2698924"/>
            <a:ext cx="5790463" cy="2255868"/>
          </a:xfrm>
          <a:custGeom>
            <a:avLst/>
            <a:gdLst/>
            <a:ahLst/>
            <a:cxnLst/>
            <a:rect l="l" t="t" r="r" b="b"/>
            <a:pathLst>
              <a:path w="5790463" h="2255868">
                <a:moveTo>
                  <a:pt x="0" y="0"/>
                </a:moveTo>
                <a:lnTo>
                  <a:pt x="5790463" y="0"/>
                </a:lnTo>
                <a:lnTo>
                  <a:pt x="5790463" y="2255868"/>
                </a:lnTo>
                <a:lnTo>
                  <a:pt x="0" y="2255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V="1">
            <a:off x="9144000" y="6152485"/>
            <a:ext cx="4810667" cy="2385289"/>
          </a:xfrm>
          <a:custGeom>
            <a:avLst/>
            <a:gdLst/>
            <a:ahLst/>
            <a:cxnLst/>
            <a:rect l="l" t="t" r="r" b="b"/>
            <a:pathLst>
              <a:path w="4810667" h="2385289">
                <a:moveTo>
                  <a:pt x="0" y="2385289"/>
                </a:moveTo>
                <a:lnTo>
                  <a:pt x="4810667" y="2385289"/>
                </a:lnTo>
                <a:lnTo>
                  <a:pt x="4810667" y="0"/>
                </a:lnTo>
                <a:lnTo>
                  <a:pt x="0" y="0"/>
                </a:lnTo>
                <a:lnTo>
                  <a:pt x="0" y="2385289"/>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flipH="1">
            <a:off x="12545748" y="3080527"/>
            <a:ext cx="2689511" cy="2901046"/>
          </a:xfrm>
          <a:custGeom>
            <a:avLst/>
            <a:gdLst/>
            <a:ahLst/>
            <a:cxnLst/>
            <a:rect l="l" t="t" r="r" b="b"/>
            <a:pathLst>
              <a:path w="2689511" h="2901046">
                <a:moveTo>
                  <a:pt x="2689511" y="0"/>
                </a:moveTo>
                <a:lnTo>
                  <a:pt x="0" y="0"/>
                </a:lnTo>
                <a:lnTo>
                  <a:pt x="0" y="2901046"/>
                </a:lnTo>
                <a:lnTo>
                  <a:pt x="2689511" y="2901046"/>
                </a:lnTo>
                <a:lnTo>
                  <a:pt x="2689511"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TextBox 9"/>
          <p:cNvSpPr txBox="1"/>
          <p:nvPr/>
        </p:nvSpPr>
        <p:spPr>
          <a:xfrm>
            <a:off x="13057442" y="1375203"/>
            <a:ext cx="4963047" cy="1771396"/>
          </a:xfrm>
          <a:prstGeom prst="rect">
            <a:avLst/>
          </a:prstGeom>
        </p:spPr>
        <p:txBody>
          <a:bodyPr lIns="0" tIns="0" rIns="0" bIns="0" rtlCol="0" anchor="t">
            <a:spAutoFit/>
          </a:bodyPr>
          <a:lstStyle/>
          <a:p>
            <a:pPr algn="just">
              <a:lnSpc>
                <a:spcPts val="3541"/>
              </a:lnSpc>
            </a:pPr>
            <a:r>
              <a:rPr lang="en-US" sz="2199">
                <a:solidFill>
                  <a:srgbClr val="FFFFFF"/>
                </a:solidFill>
                <a:latin typeface="Rubik"/>
              </a:rPr>
              <a:t>Data yang diperoleh yaitu </a:t>
            </a:r>
            <a:r>
              <a:rPr lang="en-US" sz="2199">
                <a:solidFill>
                  <a:srgbClr val="FFBF00"/>
                </a:solidFill>
                <a:latin typeface="Rubik Bold"/>
              </a:rPr>
              <a:t>1110</a:t>
            </a:r>
            <a:r>
              <a:rPr lang="en-US" sz="2199">
                <a:solidFill>
                  <a:srgbClr val="FFFFFF"/>
                </a:solidFill>
                <a:latin typeface="Rubik"/>
              </a:rPr>
              <a:t> Desa yang tersebar di </a:t>
            </a:r>
            <a:r>
              <a:rPr lang="en-US" sz="2199">
                <a:solidFill>
                  <a:srgbClr val="FFBF00"/>
                </a:solidFill>
                <a:latin typeface="Rubik Bold"/>
              </a:rPr>
              <a:t>181</a:t>
            </a:r>
            <a:r>
              <a:rPr lang="en-US" sz="2199">
                <a:solidFill>
                  <a:srgbClr val="F59F00"/>
                </a:solidFill>
                <a:latin typeface="Rubik Bold"/>
              </a:rPr>
              <a:t> </a:t>
            </a:r>
            <a:r>
              <a:rPr lang="en-US" sz="2199">
                <a:solidFill>
                  <a:srgbClr val="FFFFFF"/>
                </a:solidFill>
                <a:latin typeface="Rubik"/>
              </a:rPr>
              <a:t>Kecamatan, </a:t>
            </a:r>
            <a:r>
              <a:rPr lang="en-US" sz="2199">
                <a:solidFill>
                  <a:srgbClr val="FFBF00"/>
                </a:solidFill>
                <a:latin typeface="Rubik Bold"/>
              </a:rPr>
              <a:t>25</a:t>
            </a:r>
            <a:r>
              <a:rPr lang="en-US" sz="2199">
                <a:solidFill>
                  <a:srgbClr val="FFFFFF"/>
                </a:solidFill>
                <a:latin typeface="Rubik"/>
              </a:rPr>
              <a:t> Kabupaten dan</a:t>
            </a:r>
            <a:r>
              <a:rPr lang="en-US" sz="2199">
                <a:solidFill>
                  <a:srgbClr val="FFBF00"/>
                </a:solidFill>
                <a:latin typeface="Rubik Bold"/>
              </a:rPr>
              <a:t> 8</a:t>
            </a:r>
            <a:r>
              <a:rPr lang="en-US" sz="2199">
                <a:solidFill>
                  <a:srgbClr val="FFFFFF"/>
                </a:solidFill>
                <a:latin typeface="Rubik"/>
              </a:rPr>
              <a:t> Provinsi di kawasan Indonesia Timur.</a:t>
            </a:r>
          </a:p>
        </p:txBody>
      </p:sp>
      <p:sp>
        <p:nvSpPr>
          <p:cNvPr id="10" name="TextBox 10"/>
          <p:cNvSpPr txBox="1"/>
          <p:nvPr/>
        </p:nvSpPr>
        <p:spPr>
          <a:xfrm>
            <a:off x="254789" y="1699529"/>
            <a:ext cx="6261466" cy="2666746"/>
          </a:xfrm>
          <a:prstGeom prst="rect">
            <a:avLst/>
          </a:prstGeom>
        </p:spPr>
        <p:txBody>
          <a:bodyPr lIns="0" tIns="0" rIns="0" bIns="0" rtlCol="0" anchor="t">
            <a:spAutoFit/>
          </a:bodyPr>
          <a:lstStyle/>
          <a:p>
            <a:pPr algn="just">
              <a:lnSpc>
                <a:spcPts val="3541"/>
              </a:lnSpc>
            </a:pPr>
            <a:r>
              <a:rPr lang="en-US" sz="2199">
                <a:solidFill>
                  <a:srgbClr val="FFFFFF"/>
                </a:solidFill>
                <a:latin typeface="Rubik"/>
              </a:rPr>
              <a:t>Proyek ini merupakan kolaborasi antara Indekstat dengan Kementrian Desa, Pembangunan Daerah Tertinggal dan Transmigrasi RI yang berfokus dalam menganalisis desa yang masih tertinggal di kawasan Indonesia Timur.</a:t>
            </a:r>
          </a:p>
        </p:txBody>
      </p:sp>
      <p:sp>
        <p:nvSpPr>
          <p:cNvPr id="11" name="TextBox 11"/>
          <p:cNvSpPr txBox="1"/>
          <p:nvPr/>
        </p:nvSpPr>
        <p:spPr>
          <a:xfrm>
            <a:off x="820339" y="7486904"/>
            <a:ext cx="8003271" cy="1771396"/>
          </a:xfrm>
          <a:prstGeom prst="rect">
            <a:avLst/>
          </a:prstGeom>
        </p:spPr>
        <p:txBody>
          <a:bodyPr lIns="0" tIns="0" rIns="0" bIns="0" rtlCol="0" anchor="t">
            <a:spAutoFit/>
          </a:bodyPr>
          <a:lstStyle/>
          <a:p>
            <a:pPr algn="just">
              <a:lnSpc>
                <a:spcPts val="3541"/>
              </a:lnSpc>
            </a:pPr>
            <a:r>
              <a:rPr lang="en-US" sz="2199">
                <a:solidFill>
                  <a:srgbClr val="FFFFFF"/>
                </a:solidFill>
                <a:latin typeface="Rubik"/>
              </a:rPr>
              <a:t>Dalam Proyek ini mendapatkan kasus untuk menganalisa desa tersebut berdasarkan </a:t>
            </a:r>
            <a:r>
              <a:rPr lang="en-US" sz="2199">
                <a:solidFill>
                  <a:srgbClr val="FFBF00"/>
                </a:solidFill>
                <a:latin typeface="Rubik Bold"/>
              </a:rPr>
              <a:t>9 Variabel</a:t>
            </a:r>
            <a:r>
              <a:rPr lang="en-US" sz="2199">
                <a:solidFill>
                  <a:srgbClr val="FFFFFF"/>
                </a:solidFill>
                <a:latin typeface="Rubik"/>
              </a:rPr>
              <a:t> yaitu demografi, identitas, geografi, permukiman, ekonomi, ekologi, sumber pendapatan, keadaan sosial dan pendidikan di desa.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596968" y="1447982"/>
            <a:ext cx="10421620" cy="7200392"/>
          </a:xfrm>
          <a:custGeom>
            <a:avLst/>
            <a:gdLst/>
            <a:ahLst/>
            <a:cxnLst/>
            <a:rect l="l" t="t" r="r" b="b"/>
            <a:pathLst>
              <a:path w="10421620" h="7200392">
                <a:moveTo>
                  <a:pt x="0" y="0"/>
                </a:moveTo>
                <a:lnTo>
                  <a:pt x="10421620" y="0"/>
                </a:lnTo>
                <a:lnTo>
                  <a:pt x="10421620" y="7200391"/>
                </a:lnTo>
                <a:lnTo>
                  <a:pt x="0" y="7200391"/>
                </a:lnTo>
                <a:lnTo>
                  <a:pt x="0" y="0"/>
                </a:lnTo>
                <a:close/>
              </a:path>
            </a:pathLst>
          </a:custGeom>
          <a:blipFill>
            <a:blip r:embed="rId3">
              <a:alphaModFix amt="42000"/>
              <a:extLst>
                <a:ext uri="{96DAC541-7B7A-43D3-8B79-37D633B846F1}">
                  <asvg:svgBlip xmlns:asvg="http://schemas.microsoft.com/office/drawing/2016/SVG/main" r:embed="rId4"/>
                </a:ext>
              </a:extLst>
            </a:blip>
            <a:stretch>
              <a:fillRect/>
            </a:stretch>
          </a:blipFill>
        </p:spPr>
      </p:sp>
      <p:sp>
        <p:nvSpPr>
          <p:cNvPr id="4" name="Freeform 4"/>
          <p:cNvSpPr/>
          <p:nvPr/>
        </p:nvSpPr>
        <p:spPr>
          <a:xfrm>
            <a:off x="9144000" y="1028700"/>
            <a:ext cx="5749177" cy="1442521"/>
          </a:xfrm>
          <a:custGeom>
            <a:avLst/>
            <a:gdLst/>
            <a:ahLst/>
            <a:cxnLst/>
            <a:rect l="l" t="t" r="r" b="b"/>
            <a:pathLst>
              <a:path w="5749177" h="1442521">
                <a:moveTo>
                  <a:pt x="0" y="0"/>
                </a:moveTo>
                <a:lnTo>
                  <a:pt x="5749177" y="0"/>
                </a:lnTo>
                <a:lnTo>
                  <a:pt x="5749177" y="1442521"/>
                </a:lnTo>
                <a:lnTo>
                  <a:pt x="0" y="14425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0715966" y="7531423"/>
            <a:ext cx="6882482" cy="1726877"/>
          </a:xfrm>
          <a:custGeom>
            <a:avLst/>
            <a:gdLst/>
            <a:ahLst/>
            <a:cxnLst/>
            <a:rect l="l" t="t" r="r" b="b"/>
            <a:pathLst>
              <a:path w="6882482" h="1726877">
                <a:moveTo>
                  <a:pt x="0" y="0"/>
                </a:moveTo>
                <a:lnTo>
                  <a:pt x="6882482" y="0"/>
                </a:lnTo>
                <a:lnTo>
                  <a:pt x="6882482" y="1726877"/>
                </a:lnTo>
                <a:lnTo>
                  <a:pt x="0" y="17268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3462131" y="2873221"/>
            <a:ext cx="5851852" cy="1721893"/>
          </a:xfrm>
          <a:prstGeom prst="rect">
            <a:avLst/>
          </a:prstGeom>
        </p:spPr>
        <p:txBody>
          <a:bodyPr lIns="0" tIns="0" rIns="0" bIns="0" rtlCol="0" anchor="t">
            <a:spAutoFit/>
          </a:bodyPr>
          <a:lstStyle/>
          <a:p>
            <a:pPr>
              <a:lnSpc>
                <a:spcPts val="13414"/>
              </a:lnSpc>
            </a:pPr>
            <a:r>
              <a:rPr lang="en-US" sz="11977">
                <a:solidFill>
                  <a:srgbClr val="FFDE59"/>
                </a:solidFill>
                <a:latin typeface="Open Sans Heavy"/>
              </a:rPr>
              <a:t>Part 1</a:t>
            </a:r>
          </a:p>
        </p:txBody>
      </p:sp>
      <p:sp>
        <p:nvSpPr>
          <p:cNvPr id="7" name="TextBox 7"/>
          <p:cNvSpPr txBox="1"/>
          <p:nvPr/>
        </p:nvSpPr>
        <p:spPr>
          <a:xfrm>
            <a:off x="3462131" y="4322827"/>
            <a:ext cx="12039527" cy="3318581"/>
          </a:xfrm>
          <a:prstGeom prst="rect">
            <a:avLst/>
          </a:prstGeom>
        </p:spPr>
        <p:txBody>
          <a:bodyPr lIns="0" tIns="0" rIns="0" bIns="0" rtlCol="0" anchor="t">
            <a:spAutoFit/>
          </a:bodyPr>
          <a:lstStyle/>
          <a:p>
            <a:pPr>
              <a:lnSpc>
                <a:spcPts val="13027"/>
              </a:lnSpc>
            </a:pPr>
            <a:r>
              <a:rPr lang="en-US" sz="11631">
                <a:solidFill>
                  <a:srgbClr val="FFFFFF"/>
                </a:solidFill>
                <a:latin typeface="Open Sans Heavy"/>
              </a:rPr>
              <a:t>Geografi dan Topografi Desa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grpSp>
        <p:nvGrpSpPr>
          <p:cNvPr id="3" name="Group 3"/>
          <p:cNvGrpSpPr/>
          <p:nvPr/>
        </p:nvGrpSpPr>
        <p:grpSpPr>
          <a:xfrm>
            <a:off x="9494324" y="6712478"/>
            <a:ext cx="8508739" cy="3449034"/>
            <a:chOff x="0" y="0"/>
            <a:chExt cx="2240985" cy="908388"/>
          </a:xfrm>
        </p:grpSpPr>
        <p:sp>
          <p:nvSpPr>
            <p:cNvPr id="4" name="Freeform 4"/>
            <p:cNvSpPr/>
            <p:nvPr/>
          </p:nvSpPr>
          <p:spPr>
            <a:xfrm>
              <a:off x="0" y="0"/>
              <a:ext cx="2240985" cy="908388"/>
            </a:xfrm>
            <a:custGeom>
              <a:avLst/>
              <a:gdLst/>
              <a:ahLst/>
              <a:cxnLst/>
              <a:rect l="l" t="t" r="r" b="b"/>
              <a:pathLst>
                <a:path w="2240985" h="908388">
                  <a:moveTo>
                    <a:pt x="0" y="0"/>
                  </a:moveTo>
                  <a:lnTo>
                    <a:pt x="2240985" y="0"/>
                  </a:lnTo>
                  <a:lnTo>
                    <a:pt x="2240985" y="908388"/>
                  </a:lnTo>
                  <a:lnTo>
                    <a:pt x="0" y="908388"/>
                  </a:lnTo>
                  <a:close/>
                </a:path>
              </a:pathLst>
            </a:custGeom>
            <a:solidFill>
              <a:srgbClr val="FFFFFF"/>
            </a:solidFill>
            <a:ln w="76200" cap="sq">
              <a:solidFill>
                <a:srgbClr val="000000"/>
              </a:solidFill>
              <a:prstDash val="solid"/>
              <a:miter/>
            </a:ln>
          </p:spPr>
        </p:sp>
        <p:sp>
          <p:nvSpPr>
            <p:cNvPr id="5" name="TextBox 5"/>
            <p:cNvSpPr txBox="1"/>
            <p:nvPr/>
          </p:nvSpPr>
          <p:spPr>
            <a:xfrm>
              <a:off x="0" y="-47625"/>
              <a:ext cx="2240985" cy="956013"/>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9494324" y="125487"/>
            <a:ext cx="8508739" cy="3005185"/>
            <a:chOff x="0" y="0"/>
            <a:chExt cx="2240985" cy="791489"/>
          </a:xfrm>
        </p:grpSpPr>
        <p:sp>
          <p:nvSpPr>
            <p:cNvPr id="7" name="Freeform 7"/>
            <p:cNvSpPr/>
            <p:nvPr/>
          </p:nvSpPr>
          <p:spPr>
            <a:xfrm>
              <a:off x="0" y="0"/>
              <a:ext cx="2240985" cy="791489"/>
            </a:xfrm>
            <a:custGeom>
              <a:avLst/>
              <a:gdLst/>
              <a:ahLst/>
              <a:cxnLst/>
              <a:rect l="l" t="t" r="r" b="b"/>
              <a:pathLst>
                <a:path w="2240985" h="791489">
                  <a:moveTo>
                    <a:pt x="0" y="0"/>
                  </a:moveTo>
                  <a:lnTo>
                    <a:pt x="2240985" y="0"/>
                  </a:lnTo>
                  <a:lnTo>
                    <a:pt x="2240985" y="791489"/>
                  </a:lnTo>
                  <a:lnTo>
                    <a:pt x="0" y="791489"/>
                  </a:lnTo>
                  <a:close/>
                </a:path>
              </a:pathLst>
            </a:custGeom>
            <a:solidFill>
              <a:srgbClr val="FFFFFF"/>
            </a:solidFill>
            <a:ln w="76200" cap="sq">
              <a:solidFill>
                <a:srgbClr val="000000"/>
              </a:solidFill>
              <a:prstDash val="solid"/>
              <a:miter/>
            </a:ln>
          </p:spPr>
        </p:sp>
        <p:sp>
          <p:nvSpPr>
            <p:cNvPr id="8" name="TextBox 8"/>
            <p:cNvSpPr txBox="1"/>
            <p:nvPr/>
          </p:nvSpPr>
          <p:spPr>
            <a:xfrm>
              <a:off x="0" y="-47625"/>
              <a:ext cx="2240985" cy="839114"/>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9494324" y="3269480"/>
            <a:ext cx="8508739" cy="3233448"/>
            <a:chOff x="0" y="0"/>
            <a:chExt cx="2240985" cy="851608"/>
          </a:xfrm>
        </p:grpSpPr>
        <p:sp>
          <p:nvSpPr>
            <p:cNvPr id="10" name="Freeform 10"/>
            <p:cNvSpPr/>
            <p:nvPr/>
          </p:nvSpPr>
          <p:spPr>
            <a:xfrm>
              <a:off x="0" y="0"/>
              <a:ext cx="2240985" cy="851608"/>
            </a:xfrm>
            <a:custGeom>
              <a:avLst/>
              <a:gdLst/>
              <a:ahLst/>
              <a:cxnLst/>
              <a:rect l="l" t="t" r="r" b="b"/>
              <a:pathLst>
                <a:path w="2240985" h="851608">
                  <a:moveTo>
                    <a:pt x="0" y="0"/>
                  </a:moveTo>
                  <a:lnTo>
                    <a:pt x="2240985" y="0"/>
                  </a:lnTo>
                  <a:lnTo>
                    <a:pt x="2240985" y="851608"/>
                  </a:lnTo>
                  <a:lnTo>
                    <a:pt x="0" y="851608"/>
                  </a:lnTo>
                  <a:close/>
                </a:path>
              </a:pathLst>
            </a:custGeom>
            <a:solidFill>
              <a:srgbClr val="FFFFFF"/>
            </a:solidFill>
            <a:ln w="76200" cap="sq">
              <a:solidFill>
                <a:srgbClr val="000000"/>
              </a:solidFill>
              <a:prstDash val="solid"/>
              <a:miter/>
            </a:ln>
          </p:spPr>
        </p:sp>
        <p:sp>
          <p:nvSpPr>
            <p:cNvPr id="11" name="TextBox 11"/>
            <p:cNvSpPr txBox="1"/>
            <p:nvPr/>
          </p:nvSpPr>
          <p:spPr>
            <a:xfrm>
              <a:off x="0" y="-47625"/>
              <a:ext cx="2240985" cy="899233"/>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612376" y="3230962"/>
            <a:ext cx="6959534" cy="5111545"/>
          </a:xfrm>
          <a:custGeom>
            <a:avLst/>
            <a:gdLst/>
            <a:ahLst/>
            <a:cxnLst/>
            <a:rect l="l" t="t" r="r" b="b"/>
            <a:pathLst>
              <a:path w="6959534" h="5111545">
                <a:moveTo>
                  <a:pt x="0" y="0"/>
                </a:moveTo>
                <a:lnTo>
                  <a:pt x="6959534" y="0"/>
                </a:lnTo>
                <a:lnTo>
                  <a:pt x="6959534" y="5111545"/>
                </a:lnTo>
                <a:lnTo>
                  <a:pt x="0" y="51115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575443" y="640090"/>
            <a:ext cx="5033400" cy="1533525"/>
          </a:xfrm>
          <a:prstGeom prst="rect">
            <a:avLst/>
          </a:prstGeom>
        </p:spPr>
        <p:txBody>
          <a:bodyPr lIns="0" tIns="0" rIns="0" bIns="0" rtlCol="0" anchor="t">
            <a:spAutoFit/>
          </a:bodyPr>
          <a:lstStyle/>
          <a:p>
            <a:pPr>
              <a:lnSpc>
                <a:spcPts val="12599"/>
              </a:lnSpc>
              <a:spcBef>
                <a:spcPct val="0"/>
              </a:spcBef>
            </a:pPr>
            <a:r>
              <a:rPr lang="en-US" sz="9000">
                <a:solidFill>
                  <a:srgbClr val="FFDE59"/>
                </a:solidFill>
                <a:latin typeface="Open Sans Bold"/>
              </a:rPr>
              <a:t>Process</a:t>
            </a:r>
          </a:p>
        </p:txBody>
      </p:sp>
      <p:sp>
        <p:nvSpPr>
          <p:cNvPr id="14" name="TextBox 14"/>
          <p:cNvSpPr txBox="1"/>
          <p:nvPr/>
        </p:nvSpPr>
        <p:spPr>
          <a:xfrm>
            <a:off x="10044124" y="7196967"/>
            <a:ext cx="5308593" cy="1136015"/>
          </a:xfrm>
          <a:prstGeom prst="rect">
            <a:avLst/>
          </a:prstGeom>
        </p:spPr>
        <p:txBody>
          <a:bodyPr lIns="0" tIns="0" rIns="0" bIns="0" rtlCol="0" anchor="t">
            <a:spAutoFit/>
          </a:bodyPr>
          <a:lstStyle/>
          <a:p>
            <a:pPr>
              <a:lnSpc>
                <a:spcPts val="4479"/>
              </a:lnSpc>
            </a:pPr>
            <a:r>
              <a:rPr lang="en-US" sz="3999">
                <a:solidFill>
                  <a:srgbClr val="450D7C"/>
                </a:solidFill>
                <a:latin typeface="Open Sans Bold"/>
              </a:rPr>
              <a:t>Interpretasi dan Visualisasi data</a:t>
            </a:r>
          </a:p>
        </p:txBody>
      </p:sp>
      <p:sp>
        <p:nvSpPr>
          <p:cNvPr id="15" name="TextBox 15"/>
          <p:cNvSpPr txBox="1"/>
          <p:nvPr/>
        </p:nvSpPr>
        <p:spPr>
          <a:xfrm>
            <a:off x="10003511" y="286813"/>
            <a:ext cx="6425474" cy="1136015"/>
          </a:xfrm>
          <a:prstGeom prst="rect">
            <a:avLst/>
          </a:prstGeom>
        </p:spPr>
        <p:txBody>
          <a:bodyPr lIns="0" tIns="0" rIns="0" bIns="0" rtlCol="0" anchor="t">
            <a:spAutoFit/>
          </a:bodyPr>
          <a:lstStyle/>
          <a:p>
            <a:pPr>
              <a:lnSpc>
                <a:spcPts val="4480"/>
              </a:lnSpc>
            </a:pPr>
            <a:r>
              <a:rPr lang="en-US" sz="4000">
                <a:solidFill>
                  <a:srgbClr val="450D7C"/>
                </a:solidFill>
                <a:latin typeface="Open Sans Bold"/>
              </a:rPr>
              <a:t>Pengumpulan dan Pembersihan data</a:t>
            </a:r>
          </a:p>
        </p:txBody>
      </p:sp>
      <p:sp>
        <p:nvSpPr>
          <p:cNvPr id="16" name="TextBox 16"/>
          <p:cNvSpPr txBox="1"/>
          <p:nvPr/>
        </p:nvSpPr>
        <p:spPr>
          <a:xfrm>
            <a:off x="10044124" y="3685960"/>
            <a:ext cx="3750839" cy="1136015"/>
          </a:xfrm>
          <a:prstGeom prst="rect">
            <a:avLst/>
          </a:prstGeom>
        </p:spPr>
        <p:txBody>
          <a:bodyPr lIns="0" tIns="0" rIns="0" bIns="0" rtlCol="0" anchor="t">
            <a:spAutoFit/>
          </a:bodyPr>
          <a:lstStyle/>
          <a:p>
            <a:pPr>
              <a:lnSpc>
                <a:spcPts val="4479"/>
              </a:lnSpc>
            </a:pPr>
            <a:r>
              <a:rPr lang="en-US" sz="3999">
                <a:solidFill>
                  <a:srgbClr val="450D7C"/>
                </a:solidFill>
                <a:latin typeface="Open Sans Bold"/>
              </a:rPr>
              <a:t>Explorasi dan Analisis data</a:t>
            </a:r>
          </a:p>
        </p:txBody>
      </p:sp>
      <p:sp>
        <p:nvSpPr>
          <p:cNvPr id="17" name="TextBox 17"/>
          <p:cNvSpPr txBox="1"/>
          <p:nvPr/>
        </p:nvSpPr>
        <p:spPr>
          <a:xfrm>
            <a:off x="10044124" y="8524047"/>
            <a:ext cx="6640802" cy="1234440"/>
          </a:xfrm>
          <a:prstGeom prst="rect">
            <a:avLst/>
          </a:prstGeom>
        </p:spPr>
        <p:txBody>
          <a:bodyPr lIns="0" tIns="0" rIns="0" bIns="0" rtlCol="0" anchor="t">
            <a:spAutoFit/>
          </a:bodyPr>
          <a:lstStyle/>
          <a:p>
            <a:pPr algn="just">
              <a:lnSpc>
                <a:spcPts val="3359"/>
              </a:lnSpc>
              <a:spcBef>
                <a:spcPct val="0"/>
              </a:spcBef>
            </a:pPr>
            <a:r>
              <a:rPr lang="en-US" sz="2400">
                <a:solidFill>
                  <a:srgbClr val="450D7C"/>
                </a:solidFill>
                <a:latin typeface="Open Sans"/>
              </a:rPr>
              <a:t>membuat keputusan yang lebih baik dan menyajikan data secara efektif dalam bentuk Visual.</a:t>
            </a:r>
          </a:p>
        </p:txBody>
      </p:sp>
      <p:sp>
        <p:nvSpPr>
          <p:cNvPr id="18" name="TextBox 18"/>
          <p:cNvSpPr txBox="1"/>
          <p:nvPr/>
        </p:nvSpPr>
        <p:spPr>
          <a:xfrm>
            <a:off x="10003511" y="1591766"/>
            <a:ext cx="6640802" cy="815340"/>
          </a:xfrm>
          <a:prstGeom prst="rect">
            <a:avLst/>
          </a:prstGeom>
        </p:spPr>
        <p:txBody>
          <a:bodyPr lIns="0" tIns="0" rIns="0" bIns="0" rtlCol="0" anchor="t">
            <a:spAutoFit/>
          </a:bodyPr>
          <a:lstStyle/>
          <a:p>
            <a:pPr algn="just">
              <a:lnSpc>
                <a:spcPts val="3359"/>
              </a:lnSpc>
              <a:spcBef>
                <a:spcPct val="0"/>
              </a:spcBef>
            </a:pPr>
            <a:r>
              <a:rPr lang="en-US" sz="2400">
                <a:solidFill>
                  <a:srgbClr val="450D7C"/>
                </a:solidFill>
                <a:latin typeface="Open Sans"/>
              </a:rPr>
              <a:t>Data yang di berikan di kumpulkan dan diorganisir lalu diperiksa kesalahannya.</a:t>
            </a:r>
          </a:p>
        </p:txBody>
      </p:sp>
      <p:sp>
        <p:nvSpPr>
          <p:cNvPr id="19" name="TextBox 19"/>
          <p:cNvSpPr txBox="1"/>
          <p:nvPr/>
        </p:nvSpPr>
        <p:spPr>
          <a:xfrm>
            <a:off x="10044124" y="4974375"/>
            <a:ext cx="7567559" cy="1234440"/>
          </a:xfrm>
          <a:prstGeom prst="rect">
            <a:avLst/>
          </a:prstGeom>
        </p:spPr>
        <p:txBody>
          <a:bodyPr lIns="0" tIns="0" rIns="0" bIns="0" rtlCol="0" anchor="t">
            <a:spAutoFit/>
          </a:bodyPr>
          <a:lstStyle/>
          <a:p>
            <a:pPr algn="just">
              <a:lnSpc>
                <a:spcPts val="3359"/>
              </a:lnSpc>
              <a:spcBef>
                <a:spcPct val="0"/>
              </a:spcBef>
            </a:pPr>
            <a:r>
              <a:rPr lang="en-US" sz="2400">
                <a:solidFill>
                  <a:srgbClr val="450D7C"/>
                </a:solidFill>
                <a:latin typeface="Open Sans"/>
              </a:rPr>
              <a:t>Mencari tau lebih dalam tentang data tersebut lalu alisis untuk memutuskan bagaimana data akan ditindaklanjuti dan strategi apa yang akan disusun.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pic>
        <p:nvPicPr>
          <p:cNvPr id="21" name="Picture 20">
            <a:extLst>
              <a:ext uri="{FF2B5EF4-FFF2-40B4-BE49-F238E27FC236}">
                <a16:creationId xmlns:a16="http://schemas.microsoft.com/office/drawing/2014/main" id="{3856A4BD-A21A-442A-9A3C-03E91AA398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1853"/>
          <a:stretch/>
        </p:blipFill>
        <p:spPr>
          <a:xfrm>
            <a:off x="1676400" y="266700"/>
            <a:ext cx="6031526" cy="9316250"/>
          </a:xfrm>
          <a:prstGeom prst="rect">
            <a:avLst/>
          </a:prstGeom>
        </p:spPr>
      </p:pic>
      <p:pic>
        <p:nvPicPr>
          <p:cNvPr id="23" name="Picture 22">
            <a:extLst>
              <a:ext uri="{FF2B5EF4-FFF2-40B4-BE49-F238E27FC236}">
                <a16:creationId xmlns:a16="http://schemas.microsoft.com/office/drawing/2014/main" id="{D82EED9E-1D15-4376-A236-6600E29CF0E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7865"/>
          <a:stretch/>
        </p:blipFill>
        <p:spPr>
          <a:xfrm>
            <a:off x="10591425" y="266700"/>
            <a:ext cx="5812996" cy="9722282"/>
          </a:xfrm>
          <a:prstGeom prst="rect">
            <a:avLst/>
          </a:prstGeom>
        </p:spPr>
      </p:pic>
    </p:spTree>
    <p:extLst>
      <p:ext uri="{BB962C8B-B14F-4D97-AF65-F5344CB8AC3E}">
        <p14:creationId xmlns:p14="http://schemas.microsoft.com/office/powerpoint/2010/main" val="3281873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401617" y="372551"/>
            <a:ext cx="639151" cy="2938003"/>
            <a:chOff x="0" y="0"/>
            <a:chExt cx="168336" cy="773795"/>
          </a:xfrm>
        </p:grpSpPr>
        <p:sp>
          <p:nvSpPr>
            <p:cNvPr id="4" name="Freeform 4"/>
            <p:cNvSpPr/>
            <p:nvPr/>
          </p:nvSpPr>
          <p:spPr>
            <a:xfrm>
              <a:off x="0" y="0"/>
              <a:ext cx="168336" cy="773795"/>
            </a:xfrm>
            <a:custGeom>
              <a:avLst/>
              <a:gdLst/>
              <a:ahLst/>
              <a:cxnLst/>
              <a:rect l="l" t="t" r="r" b="b"/>
              <a:pathLst>
                <a:path w="168336" h="773795">
                  <a:moveTo>
                    <a:pt x="0" y="0"/>
                  </a:moveTo>
                  <a:lnTo>
                    <a:pt x="168336" y="0"/>
                  </a:lnTo>
                  <a:lnTo>
                    <a:pt x="168336" y="773795"/>
                  </a:lnTo>
                  <a:lnTo>
                    <a:pt x="0" y="773795"/>
                  </a:lnTo>
                  <a:close/>
                </a:path>
              </a:pathLst>
            </a:custGeom>
            <a:solidFill>
              <a:srgbClr val="FFDE59"/>
            </a:solidFill>
          </p:spPr>
        </p:sp>
        <p:sp>
          <p:nvSpPr>
            <p:cNvPr id="5" name="TextBox 5"/>
            <p:cNvSpPr txBox="1"/>
            <p:nvPr/>
          </p:nvSpPr>
          <p:spPr>
            <a:xfrm>
              <a:off x="0" y="-47625"/>
              <a:ext cx="168336" cy="821420"/>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401617" y="3712533"/>
            <a:ext cx="10648491" cy="6214384"/>
          </a:xfrm>
          <a:custGeom>
            <a:avLst/>
            <a:gdLst/>
            <a:ahLst/>
            <a:cxnLst/>
            <a:rect l="l" t="t" r="r" b="b"/>
            <a:pathLst>
              <a:path w="10648491" h="6214384">
                <a:moveTo>
                  <a:pt x="0" y="0"/>
                </a:moveTo>
                <a:lnTo>
                  <a:pt x="10648491" y="0"/>
                </a:lnTo>
                <a:lnTo>
                  <a:pt x="10648491" y="6214384"/>
                </a:lnTo>
                <a:lnTo>
                  <a:pt x="0" y="6214384"/>
                </a:lnTo>
                <a:lnTo>
                  <a:pt x="0" y="0"/>
                </a:lnTo>
                <a:close/>
              </a:path>
            </a:pathLst>
          </a:custGeom>
          <a:blipFill>
            <a:blip r:embed="rId3"/>
            <a:stretch>
              <a:fillRect/>
            </a:stretch>
          </a:blipFill>
        </p:spPr>
      </p:sp>
      <p:sp>
        <p:nvSpPr>
          <p:cNvPr id="7" name="TextBox 7"/>
          <p:cNvSpPr txBox="1"/>
          <p:nvPr/>
        </p:nvSpPr>
        <p:spPr>
          <a:xfrm>
            <a:off x="1328362" y="807773"/>
            <a:ext cx="4881205" cy="1953259"/>
          </a:xfrm>
          <a:prstGeom prst="rect">
            <a:avLst/>
          </a:prstGeom>
        </p:spPr>
        <p:txBody>
          <a:bodyPr lIns="0" tIns="0" rIns="0" bIns="0" rtlCol="0" anchor="t">
            <a:spAutoFit/>
          </a:bodyPr>
          <a:lstStyle/>
          <a:p>
            <a:pPr>
              <a:lnSpc>
                <a:spcPts val="7840"/>
              </a:lnSpc>
              <a:spcBef>
                <a:spcPct val="0"/>
              </a:spcBef>
            </a:pPr>
            <a:r>
              <a:rPr lang="en-US" sz="5600">
                <a:solidFill>
                  <a:srgbClr val="FFDE59"/>
                </a:solidFill>
                <a:latin typeface="Open Sans Bold"/>
              </a:rPr>
              <a:t>Topografi Desa</a:t>
            </a:r>
          </a:p>
        </p:txBody>
      </p:sp>
      <p:sp>
        <p:nvSpPr>
          <p:cNvPr id="8" name="TextBox 8"/>
          <p:cNvSpPr txBox="1"/>
          <p:nvPr/>
        </p:nvSpPr>
        <p:spPr>
          <a:xfrm>
            <a:off x="11582993" y="2069456"/>
            <a:ext cx="6434703" cy="6954837"/>
          </a:xfrm>
          <a:prstGeom prst="rect">
            <a:avLst/>
          </a:prstGeom>
        </p:spPr>
        <p:txBody>
          <a:bodyPr lIns="0" tIns="0" rIns="0" bIns="0" rtlCol="0" anchor="t">
            <a:spAutoFit/>
          </a:bodyPr>
          <a:lstStyle/>
          <a:p>
            <a:pPr>
              <a:lnSpc>
                <a:spcPts val="4637"/>
              </a:lnSpc>
              <a:spcBef>
                <a:spcPct val="0"/>
              </a:spcBef>
            </a:pPr>
            <a:r>
              <a:rPr lang="en-US" sz="3312">
                <a:solidFill>
                  <a:srgbClr val="FFFFFF"/>
                </a:solidFill>
                <a:latin typeface="Open Sans"/>
              </a:rPr>
              <a:t>Total dari </a:t>
            </a:r>
            <a:r>
              <a:rPr lang="en-US" sz="3312">
                <a:solidFill>
                  <a:srgbClr val="FF3131"/>
                </a:solidFill>
                <a:latin typeface="Open Sans Bold"/>
              </a:rPr>
              <a:t>1.103</a:t>
            </a:r>
            <a:r>
              <a:rPr lang="en-US" sz="3312">
                <a:solidFill>
                  <a:srgbClr val="FFFFFF"/>
                </a:solidFill>
                <a:latin typeface="Open Sans"/>
              </a:rPr>
              <a:t> desa dari </a:t>
            </a:r>
            <a:r>
              <a:rPr lang="en-US" sz="3312">
                <a:solidFill>
                  <a:srgbClr val="FF3131"/>
                </a:solidFill>
                <a:latin typeface="Open Sans"/>
              </a:rPr>
              <a:t>181</a:t>
            </a:r>
            <a:r>
              <a:rPr lang="en-US" sz="3312">
                <a:solidFill>
                  <a:srgbClr val="FFFFFF"/>
                </a:solidFill>
                <a:latin typeface="Open Sans"/>
              </a:rPr>
              <a:t> Kecamatan, </a:t>
            </a:r>
            <a:r>
              <a:rPr lang="en-US" sz="3312">
                <a:solidFill>
                  <a:srgbClr val="FF3131"/>
                </a:solidFill>
                <a:latin typeface="Open Sans"/>
              </a:rPr>
              <a:t>25</a:t>
            </a:r>
            <a:r>
              <a:rPr lang="en-US" sz="3312">
                <a:solidFill>
                  <a:srgbClr val="FFFFFF"/>
                </a:solidFill>
                <a:latin typeface="Open Sans"/>
              </a:rPr>
              <a:t> Kabupaten dan </a:t>
            </a:r>
            <a:r>
              <a:rPr lang="en-US" sz="3312">
                <a:solidFill>
                  <a:srgbClr val="FF3131"/>
                </a:solidFill>
                <a:latin typeface="Open Sans"/>
              </a:rPr>
              <a:t>8</a:t>
            </a:r>
            <a:r>
              <a:rPr lang="en-US" sz="3312">
                <a:solidFill>
                  <a:srgbClr val="FFFFFF"/>
                </a:solidFill>
                <a:latin typeface="Open Sans"/>
              </a:rPr>
              <a:t> Provinsi dengan </a:t>
            </a:r>
            <a:r>
              <a:rPr lang="en-US" sz="3312">
                <a:solidFill>
                  <a:srgbClr val="FF3131"/>
                </a:solidFill>
                <a:latin typeface="Open Sans"/>
              </a:rPr>
              <a:t>7</a:t>
            </a:r>
            <a:r>
              <a:rPr lang="en-US" sz="3312">
                <a:solidFill>
                  <a:srgbClr val="FFFFFF"/>
                </a:solidFill>
                <a:latin typeface="Open Sans"/>
              </a:rPr>
              <a:t> desa yang tidak memiliki data menunjukkan bahwa sebagian besar desa terletak di dataran rendah (</a:t>
            </a:r>
            <a:r>
              <a:rPr lang="en-US" sz="3312">
                <a:solidFill>
                  <a:srgbClr val="FFBF00"/>
                </a:solidFill>
                <a:latin typeface="Open Sans"/>
              </a:rPr>
              <a:t>42,2%</a:t>
            </a:r>
            <a:r>
              <a:rPr lang="en-US" sz="3312">
                <a:solidFill>
                  <a:srgbClr val="FFFFFF"/>
                </a:solidFill>
                <a:latin typeface="Open Sans"/>
              </a:rPr>
              <a:t> desa), sementara </a:t>
            </a:r>
            <a:r>
              <a:rPr lang="en-US" sz="3312">
                <a:solidFill>
                  <a:srgbClr val="FFBF00"/>
                </a:solidFill>
                <a:latin typeface="Open Sans"/>
              </a:rPr>
              <a:t>35,4%</a:t>
            </a:r>
            <a:r>
              <a:rPr lang="en-US" sz="3312">
                <a:solidFill>
                  <a:srgbClr val="FFFFFF"/>
                </a:solidFill>
                <a:latin typeface="Open Sans"/>
              </a:rPr>
              <a:t> desa terletak di dataran tinggi pegunungan, </a:t>
            </a:r>
            <a:r>
              <a:rPr lang="en-US" sz="3312">
                <a:solidFill>
                  <a:srgbClr val="FFBF00"/>
                </a:solidFill>
                <a:latin typeface="Open Sans"/>
              </a:rPr>
              <a:t>18,9%</a:t>
            </a:r>
            <a:r>
              <a:rPr lang="en-US" sz="3312">
                <a:solidFill>
                  <a:srgbClr val="FFFFFF"/>
                </a:solidFill>
                <a:latin typeface="Open Sans"/>
              </a:rPr>
              <a:t> desa di pesisir, </a:t>
            </a:r>
            <a:r>
              <a:rPr lang="en-US" sz="3312">
                <a:solidFill>
                  <a:srgbClr val="FFBF00"/>
                </a:solidFill>
                <a:latin typeface="Open Sans"/>
              </a:rPr>
              <a:t>3,2%</a:t>
            </a:r>
            <a:r>
              <a:rPr lang="en-US" sz="3312">
                <a:solidFill>
                  <a:srgbClr val="FFFFFF"/>
                </a:solidFill>
                <a:latin typeface="Open Sans"/>
              </a:rPr>
              <a:t> desa di kepulauan, dan hanya sisanya desa di daerah rawa.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1158</Words>
  <Application>Microsoft Office PowerPoint</Application>
  <PresentationFormat>Custom</PresentationFormat>
  <Paragraphs>125</Paragraphs>
  <Slides>18</Slides>
  <Notes>4</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18</vt:i4>
      </vt:variant>
    </vt:vector>
  </HeadingPairs>
  <TitlesOfParts>
    <vt:vector size="36" baseType="lpstr">
      <vt:lpstr>Poppins Bold</vt:lpstr>
      <vt:lpstr>Open Sans Bold</vt:lpstr>
      <vt:lpstr>Neue Machina Ultra-Bold</vt:lpstr>
      <vt:lpstr>Rubik Bold</vt:lpstr>
      <vt:lpstr>Bank Gothic Medium</vt:lpstr>
      <vt:lpstr>Calibri</vt:lpstr>
      <vt:lpstr>Open Sans</vt:lpstr>
      <vt:lpstr>HK Grotesk Light</vt:lpstr>
      <vt:lpstr>Open Sauce Bold</vt:lpstr>
      <vt:lpstr>Canva Sans Bold</vt:lpstr>
      <vt:lpstr>Poppins Medium</vt:lpstr>
      <vt:lpstr>Open Sans Heavy</vt:lpstr>
      <vt:lpstr>Rubik</vt:lpstr>
      <vt:lpstr>Sukar Heavy</vt:lpstr>
      <vt:lpstr>HK Grotesk Bold</vt:lpstr>
      <vt:lpstr>Arial</vt:lpstr>
      <vt:lpstr>Open Sauce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dc:title>
  <cp:lastModifiedBy>wildan abdurrasyid</cp:lastModifiedBy>
  <cp:revision>3</cp:revision>
  <dcterms:created xsi:type="dcterms:W3CDTF">2006-08-16T00:00:00Z</dcterms:created>
  <dcterms:modified xsi:type="dcterms:W3CDTF">2024-03-05T03:54:48Z</dcterms:modified>
  <dc:identifier>DAF7Io1taMM</dc:identifier>
</cp:coreProperties>
</file>